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6"/>
  </p:notesMasterIdLst>
  <p:sldIdLst>
    <p:sldId id="256" r:id="rId2"/>
    <p:sldId id="2147471156" r:id="rId3"/>
    <p:sldId id="258" r:id="rId4"/>
    <p:sldId id="259" r:id="rId5"/>
    <p:sldId id="2147471161" r:id="rId6"/>
    <p:sldId id="261" r:id="rId7"/>
    <p:sldId id="260" r:id="rId8"/>
    <p:sldId id="262" r:id="rId9"/>
    <p:sldId id="263" r:id="rId10"/>
    <p:sldId id="266" r:id="rId11"/>
    <p:sldId id="264" r:id="rId12"/>
    <p:sldId id="2147471160" r:id="rId13"/>
    <p:sldId id="269" r:id="rId14"/>
    <p:sldId id="265" r:id="rId15"/>
    <p:sldId id="270" r:id="rId16"/>
    <p:sldId id="267" r:id="rId17"/>
    <p:sldId id="268" r:id="rId18"/>
    <p:sldId id="271" r:id="rId19"/>
    <p:sldId id="272" r:id="rId20"/>
    <p:sldId id="273" r:id="rId21"/>
    <p:sldId id="275" r:id="rId22"/>
    <p:sldId id="280" r:id="rId23"/>
    <p:sldId id="278" r:id="rId24"/>
    <p:sldId id="279" r:id="rId25"/>
    <p:sldId id="281" r:id="rId26"/>
    <p:sldId id="286" r:id="rId27"/>
    <p:sldId id="285" r:id="rId28"/>
    <p:sldId id="287" r:id="rId29"/>
    <p:sldId id="288" r:id="rId30"/>
    <p:sldId id="282" r:id="rId31"/>
    <p:sldId id="289" r:id="rId32"/>
    <p:sldId id="284" r:id="rId33"/>
    <p:sldId id="290" r:id="rId34"/>
    <p:sldId id="291" r:id="rId35"/>
    <p:sldId id="283" r:id="rId36"/>
    <p:sldId id="292" r:id="rId37"/>
    <p:sldId id="293" r:id="rId38"/>
    <p:sldId id="294" r:id="rId39"/>
    <p:sldId id="295" r:id="rId40"/>
    <p:sldId id="296" r:id="rId41"/>
    <p:sldId id="297" r:id="rId42"/>
    <p:sldId id="2147471159" r:id="rId43"/>
    <p:sldId id="2147471157" r:id="rId44"/>
    <p:sldId id="214747115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66A5A2-4560-7E4E-B7D4-99196CB1A53E}">
          <p14:sldIdLst>
            <p14:sldId id="256"/>
            <p14:sldId id="2147471156"/>
            <p14:sldId id="258"/>
            <p14:sldId id="259"/>
            <p14:sldId id="2147471161"/>
          </p14:sldIdLst>
        </p14:section>
        <p14:section name="CICD" id="{66119756-9EA8-0141-817D-8ADE66645CF4}">
          <p14:sldIdLst>
            <p14:sldId id="261"/>
            <p14:sldId id="260"/>
            <p14:sldId id="262"/>
            <p14:sldId id="263"/>
          </p14:sldIdLst>
        </p14:section>
        <p14:section name="Code Repository" id="{92C7DAC7-4D14-0246-BED4-D9B0756408E0}">
          <p14:sldIdLst>
            <p14:sldId id="266"/>
            <p14:sldId id="264"/>
            <p14:sldId id="2147471160"/>
          </p14:sldIdLst>
        </p14:section>
        <p14:section name="AWS CodePipeline" id="{430D7A25-C54B-D64C-8864-67C0126D0F9D}">
          <p14:sldIdLst>
            <p14:sldId id="269"/>
            <p14:sldId id="265"/>
            <p14:sldId id="270"/>
            <p14:sldId id="267"/>
            <p14:sldId id="268"/>
          </p14:sldIdLst>
        </p14:section>
        <p14:section name="AWS CodeBuild" id="{38107CA5-ACF2-D442-BD82-2BD9ABBB4839}">
          <p14:sldIdLst>
            <p14:sldId id="271"/>
            <p14:sldId id="272"/>
            <p14:sldId id="273"/>
            <p14:sldId id="275"/>
          </p14:sldIdLst>
        </p14:section>
        <p14:section name="AWS CodeDeploy" id="{9992F4A7-EF97-BE44-A46F-51000296E8B0}">
          <p14:sldIdLst>
            <p14:sldId id="280"/>
            <p14:sldId id="278"/>
            <p14:sldId id="279"/>
            <p14:sldId id="281"/>
            <p14:sldId id="286"/>
            <p14:sldId id="285"/>
            <p14:sldId id="287"/>
            <p14:sldId id="288"/>
            <p14:sldId id="282"/>
            <p14:sldId id="289"/>
            <p14:sldId id="284"/>
            <p14:sldId id="290"/>
            <p14:sldId id="291"/>
            <p14:sldId id="283"/>
          </p14:sldIdLst>
        </p14:section>
        <p14:section name="AWS CodeGuru" id="{AAD69714-A471-2941-972E-11E9FA962633}">
          <p14:sldIdLst>
            <p14:sldId id="292"/>
            <p14:sldId id="293"/>
            <p14:sldId id="294"/>
            <p14:sldId id="295"/>
            <p14:sldId id="296"/>
            <p14:sldId id="297"/>
            <p14:sldId id="2147471159"/>
            <p14:sldId id="2147471157"/>
            <p14:sldId id="21474711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3260"/>
    <a:srgbClr val="4D14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hyperlink" Target="https://github.com/paragsanyashiv/CICD" TargetMode="Externa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sv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4.png"/><Relationship Id="rId5" Type="http://schemas.openxmlformats.org/officeDocument/2006/relationships/hyperlink" Target="https://github.com/paragsanyashiv/CICD" TargetMode="External"/><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462039-954E-4CA7-98CF-564AC520B64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EAA0A7B-1395-4026-8F8E-19A3B86AD834}">
      <dgm:prSet/>
      <dgm:spPr/>
      <dgm:t>
        <a:bodyPr/>
        <a:lstStyle/>
        <a:p>
          <a:pPr>
            <a:lnSpc>
              <a:spcPct val="100000"/>
            </a:lnSpc>
          </a:pPr>
          <a:r>
            <a:rPr lang="en-US" dirty="0"/>
            <a:t>AWS Console Access with ability to create IAM role, </a:t>
          </a:r>
          <a:r>
            <a:rPr lang="en-US" dirty="0" err="1"/>
            <a:t>CodePipeline</a:t>
          </a:r>
          <a:r>
            <a:rPr lang="en-US" dirty="0"/>
            <a:t>, </a:t>
          </a:r>
          <a:r>
            <a:rPr lang="en-US" dirty="0" err="1"/>
            <a:t>CodeBuild</a:t>
          </a:r>
          <a:r>
            <a:rPr lang="en-US" dirty="0"/>
            <a:t>, Beanstalk</a:t>
          </a:r>
        </a:p>
      </dgm:t>
    </dgm:pt>
    <dgm:pt modelId="{1C22C50A-7F2A-458E-B18D-B91D6CD08D71}" type="parTrans" cxnId="{A0E243A7-1E28-4C80-9A09-92549C13AD22}">
      <dgm:prSet/>
      <dgm:spPr/>
      <dgm:t>
        <a:bodyPr/>
        <a:lstStyle/>
        <a:p>
          <a:endParaRPr lang="en-US"/>
        </a:p>
      </dgm:t>
    </dgm:pt>
    <dgm:pt modelId="{895E1049-704A-486D-9BF4-C27C63D22E10}" type="sibTrans" cxnId="{A0E243A7-1E28-4C80-9A09-92549C13AD22}">
      <dgm:prSet/>
      <dgm:spPr/>
      <dgm:t>
        <a:bodyPr/>
        <a:lstStyle/>
        <a:p>
          <a:endParaRPr lang="en-US"/>
        </a:p>
      </dgm:t>
    </dgm:pt>
    <dgm:pt modelId="{0C914C49-F7CC-485B-9DA9-8AD16CB11059}">
      <dgm:prSet/>
      <dgm:spPr/>
      <dgm:t>
        <a:bodyPr/>
        <a:lstStyle/>
        <a:p>
          <a:pPr>
            <a:lnSpc>
              <a:spcPct val="100000"/>
            </a:lnSpc>
          </a:pPr>
          <a:r>
            <a:rPr lang="en-US" dirty="0"/>
            <a:t>Lab Sheet and Lab Material. Download the </a:t>
          </a:r>
          <a:r>
            <a:rPr lang="en-US" dirty="0" err="1"/>
            <a:t>Lab.zip</a:t>
          </a:r>
          <a:r>
            <a:rPr lang="en-US" dirty="0"/>
            <a:t> from </a:t>
          </a:r>
          <a:r>
            <a:rPr lang="en-GB" dirty="0">
              <a:hlinkClick xmlns:r="http://schemas.openxmlformats.org/officeDocument/2006/relationships" r:id="rId1"/>
            </a:rPr>
            <a:t>https://</a:t>
          </a:r>
          <a:r>
            <a:rPr lang="en-GB" dirty="0" err="1">
              <a:hlinkClick xmlns:r="http://schemas.openxmlformats.org/officeDocument/2006/relationships" r:id="rId1"/>
            </a:rPr>
            <a:t>github.com</a:t>
          </a:r>
          <a:r>
            <a:rPr lang="en-GB" dirty="0">
              <a:hlinkClick xmlns:r="http://schemas.openxmlformats.org/officeDocument/2006/relationships" r:id="rId1"/>
            </a:rPr>
            <a:t>/</a:t>
          </a:r>
          <a:r>
            <a:rPr lang="en-GB" dirty="0" err="1">
              <a:hlinkClick xmlns:r="http://schemas.openxmlformats.org/officeDocument/2006/relationships" r:id="rId1"/>
            </a:rPr>
            <a:t>paragsanyashiv</a:t>
          </a:r>
          <a:r>
            <a:rPr lang="en-GB" dirty="0">
              <a:hlinkClick xmlns:r="http://schemas.openxmlformats.org/officeDocument/2006/relationships" r:id="rId1"/>
            </a:rPr>
            <a:t>/CICD</a:t>
          </a:r>
          <a:endParaRPr lang="en-US" dirty="0"/>
        </a:p>
      </dgm:t>
    </dgm:pt>
    <dgm:pt modelId="{D18A560A-D68C-4513-B598-B5447F996A8E}" type="parTrans" cxnId="{D44CB9BD-652B-4443-AA49-1E51DF1DCE28}">
      <dgm:prSet/>
      <dgm:spPr/>
      <dgm:t>
        <a:bodyPr/>
        <a:lstStyle/>
        <a:p>
          <a:endParaRPr lang="en-US"/>
        </a:p>
      </dgm:t>
    </dgm:pt>
    <dgm:pt modelId="{E30FFE4B-193B-4324-A0DF-932D9D74B53F}" type="sibTrans" cxnId="{D44CB9BD-652B-4443-AA49-1E51DF1DCE28}">
      <dgm:prSet/>
      <dgm:spPr/>
      <dgm:t>
        <a:bodyPr/>
        <a:lstStyle/>
        <a:p>
          <a:endParaRPr lang="en-US"/>
        </a:p>
      </dgm:t>
    </dgm:pt>
    <dgm:pt modelId="{C210C37A-C03C-4737-8EE1-875CB07A8004}">
      <dgm:prSet/>
      <dgm:spPr/>
      <dgm:t>
        <a:bodyPr/>
        <a:lstStyle/>
        <a:p>
          <a:pPr>
            <a:lnSpc>
              <a:spcPct val="100000"/>
            </a:lnSpc>
          </a:pPr>
          <a:r>
            <a:rPr lang="en-US" dirty="0"/>
            <a:t>For Role Access, </a:t>
          </a:r>
          <a:r>
            <a:rPr lang="en-US" dirty="0" err="1"/>
            <a:t>AdministratorAccess</a:t>
          </a:r>
          <a:r>
            <a:rPr lang="en-US" dirty="0"/>
            <a:t> can be provided to a Group and then the Users can be assigned to the group. The Lab Document contains Opted permission details in the Pre-requisite section</a:t>
          </a:r>
        </a:p>
      </dgm:t>
    </dgm:pt>
    <dgm:pt modelId="{E9E227F7-EC89-4826-A6BA-A74851208A30}" type="parTrans" cxnId="{D00F98F5-E64E-469B-929F-6E17C678F991}">
      <dgm:prSet/>
      <dgm:spPr/>
      <dgm:t>
        <a:bodyPr/>
        <a:lstStyle/>
        <a:p>
          <a:endParaRPr lang="en-US"/>
        </a:p>
      </dgm:t>
    </dgm:pt>
    <dgm:pt modelId="{FBB1C08B-598E-4DD7-9AF9-7B371BF2C398}" type="sibTrans" cxnId="{D00F98F5-E64E-469B-929F-6E17C678F991}">
      <dgm:prSet/>
      <dgm:spPr/>
      <dgm:t>
        <a:bodyPr/>
        <a:lstStyle/>
        <a:p>
          <a:endParaRPr lang="en-US"/>
        </a:p>
      </dgm:t>
    </dgm:pt>
    <dgm:pt modelId="{286196D4-7655-4E37-BCDE-C4FD1FC0A087}" type="pres">
      <dgm:prSet presAssocID="{23462039-954E-4CA7-98CF-564AC520B64A}" presName="root" presStyleCnt="0">
        <dgm:presLayoutVars>
          <dgm:dir/>
          <dgm:resizeHandles val="exact"/>
        </dgm:presLayoutVars>
      </dgm:prSet>
      <dgm:spPr/>
    </dgm:pt>
    <dgm:pt modelId="{9F469E4A-C175-448F-8191-3494E7BD473F}" type="pres">
      <dgm:prSet presAssocID="{DEAA0A7B-1395-4026-8F8E-19A3B86AD834}" presName="compNode" presStyleCnt="0"/>
      <dgm:spPr/>
    </dgm:pt>
    <dgm:pt modelId="{01047E1F-02A6-433A-8879-AC96390E2FA2}" type="pres">
      <dgm:prSet presAssocID="{DEAA0A7B-1395-4026-8F8E-19A3B86AD834}" presName="bgRect" presStyleLbl="bgShp" presStyleIdx="0" presStyleCnt="3"/>
      <dgm:spPr/>
    </dgm:pt>
    <dgm:pt modelId="{4267E4AC-7377-4BB0-8CBA-3857D08D840D}" type="pres">
      <dgm:prSet presAssocID="{DEAA0A7B-1395-4026-8F8E-19A3B86AD834}"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loud Computing"/>
        </a:ext>
      </dgm:extLst>
    </dgm:pt>
    <dgm:pt modelId="{C1D8EDA5-DE2C-4FDF-838A-C1782F2D8AD5}" type="pres">
      <dgm:prSet presAssocID="{DEAA0A7B-1395-4026-8F8E-19A3B86AD834}" presName="spaceRect" presStyleCnt="0"/>
      <dgm:spPr/>
    </dgm:pt>
    <dgm:pt modelId="{995CF1F0-E80D-47F5-BDAD-356548CCD870}" type="pres">
      <dgm:prSet presAssocID="{DEAA0A7B-1395-4026-8F8E-19A3B86AD834}" presName="parTx" presStyleLbl="revTx" presStyleIdx="0" presStyleCnt="3">
        <dgm:presLayoutVars>
          <dgm:chMax val="0"/>
          <dgm:chPref val="0"/>
        </dgm:presLayoutVars>
      </dgm:prSet>
      <dgm:spPr/>
    </dgm:pt>
    <dgm:pt modelId="{5CF58B8E-F617-428A-8643-BC65CF1DC342}" type="pres">
      <dgm:prSet presAssocID="{895E1049-704A-486D-9BF4-C27C63D22E10}" presName="sibTrans" presStyleCnt="0"/>
      <dgm:spPr/>
    </dgm:pt>
    <dgm:pt modelId="{D2088EC8-4CDD-4B61-9E1F-4EE4171EC058}" type="pres">
      <dgm:prSet presAssocID="{0C914C49-F7CC-485B-9DA9-8AD16CB11059}" presName="compNode" presStyleCnt="0"/>
      <dgm:spPr/>
    </dgm:pt>
    <dgm:pt modelId="{C889F65A-2F1E-41E2-BDB6-3F0BD09125C9}" type="pres">
      <dgm:prSet presAssocID="{0C914C49-F7CC-485B-9DA9-8AD16CB11059}" presName="bgRect" presStyleLbl="bgShp" presStyleIdx="1" presStyleCnt="3"/>
      <dgm:spPr/>
    </dgm:pt>
    <dgm:pt modelId="{441256D7-9AB8-4556-9E46-ABA7677E7323}" type="pres">
      <dgm:prSet presAssocID="{0C914C49-F7CC-485B-9DA9-8AD16CB11059}"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est tubes"/>
        </a:ext>
      </dgm:extLst>
    </dgm:pt>
    <dgm:pt modelId="{7B85D8AA-E25A-4E01-8B6A-04C34EA3B293}" type="pres">
      <dgm:prSet presAssocID="{0C914C49-F7CC-485B-9DA9-8AD16CB11059}" presName="spaceRect" presStyleCnt="0"/>
      <dgm:spPr/>
    </dgm:pt>
    <dgm:pt modelId="{CE4ECF31-1049-4547-86F7-D2088965B4DF}" type="pres">
      <dgm:prSet presAssocID="{0C914C49-F7CC-485B-9DA9-8AD16CB11059}" presName="parTx" presStyleLbl="revTx" presStyleIdx="1" presStyleCnt="3">
        <dgm:presLayoutVars>
          <dgm:chMax val="0"/>
          <dgm:chPref val="0"/>
        </dgm:presLayoutVars>
      </dgm:prSet>
      <dgm:spPr/>
    </dgm:pt>
    <dgm:pt modelId="{F3ECD253-B98C-4043-97A4-1AC4BED0F2DF}" type="pres">
      <dgm:prSet presAssocID="{E30FFE4B-193B-4324-A0DF-932D9D74B53F}" presName="sibTrans" presStyleCnt="0"/>
      <dgm:spPr/>
    </dgm:pt>
    <dgm:pt modelId="{66344F26-DFFB-40D2-B196-4A632A75D65B}" type="pres">
      <dgm:prSet presAssocID="{C210C37A-C03C-4737-8EE1-875CB07A8004}" presName="compNode" presStyleCnt="0"/>
      <dgm:spPr/>
    </dgm:pt>
    <dgm:pt modelId="{DF96DF46-C1E7-49B4-9C93-71DD16E4ADB0}" type="pres">
      <dgm:prSet presAssocID="{C210C37A-C03C-4737-8EE1-875CB07A8004}" presName="bgRect" presStyleLbl="bgShp" presStyleIdx="2" presStyleCnt="3"/>
      <dgm:spPr/>
    </dgm:pt>
    <dgm:pt modelId="{A0EF7B0E-B387-4858-AC50-A3D284373C95}" type="pres">
      <dgm:prSet presAssocID="{C210C37A-C03C-4737-8EE1-875CB07A8004}"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Flowchart"/>
        </a:ext>
      </dgm:extLst>
    </dgm:pt>
    <dgm:pt modelId="{3D73FD28-B0AE-4E8A-8EEF-F19DBF48EC9B}" type="pres">
      <dgm:prSet presAssocID="{C210C37A-C03C-4737-8EE1-875CB07A8004}" presName="spaceRect" presStyleCnt="0"/>
      <dgm:spPr/>
    </dgm:pt>
    <dgm:pt modelId="{1D095A03-9462-4DBD-84F1-641B505E0E1D}" type="pres">
      <dgm:prSet presAssocID="{C210C37A-C03C-4737-8EE1-875CB07A8004}" presName="parTx" presStyleLbl="revTx" presStyleIdx="2" presStyleCnt="3">
        <dgm:presLayoutVars>
          <dgm:chMax val="0"/>
          <dgm:chPref val="0"/>
        </dgm:presLayoutVars>
      </dgm:prSet>
      <dgm:spPr/>
    </dgm:pt>
  </dgm:ptLst>
  <dgm:cxnLst>
    <dgm:cxn modelId="{A300C018-DB49-458C-9484-E286BA4AFCF3}" type="presOf" srcId="{DEAA0A7B-1395-4026-8F8E-19A3B86AD834}" destId="{995CF1F0-E80D-47F5-BDAD-356548CCD870}" srcOrd="0" destOrd="0" presId="urn:microsoft.com/office/officeart/2018/2/layout/IconVerticalSolidList"/>
    <dgm:cxn modelId="{2A322D8D-EE76-42DE-BB94-1E0EB2CFC1EC}" type="presOf" srcId="{23462039-954E-4CA7-98CF-564AC520B64A}" destId="{286196D4-7655-4E37-BCDE-C4FD1FC0A087}" srcOrd="0" destOrd="0" presId="urn:microsoft.com/office/officeart/2018/2/layout/IconVerticalSolidList"/>
    <dgm:cxn modelId="{CC94369A-2AE4-4686-8280-326335764B10}" type="presOf" srcId="{C210C37A-C03C-4737-8EE1-875CB07A8004}" destId="{1D095A03-9462-4DBD-84F1-641B505E0E1D}" srcOrd="0" destOrd="0" presId="urn:microsoft.com/office/officeart/2018/2/layout/IconVerticalSolidList"/>
    <dgm:cxn modelId="{A0E243A7-1E28-4C80-9A09-92549C13AD22}" srcId="{23462039-954E-4CA7-98CF-564AC520B64A}" destId="{DEAA0A7B-1395-4026-8F8E-19A3B86AD834}" srcOrd="0" destOrd="0" parTransId="{1C22C50A-7F2A-458E-B18D-B91D6CD08D71}" sibTransId="{895E1049-704A-486D-9BF4-C27C63D22E10}"/>
    <dgm:cxn modelId="{D44CB9BD-652B-4443-AA49-1E51DF1DCE28}" srcId="{23462039-954E-4CA7-98CF-564AC520B64A}" destId="{0C914C49-F7CC-485B-9DA9-8AD16CB11059}" srcOrd="1" destOrd="0" parTransId="{D18A560A-D68C-4513-B598-B5447F996A8E}" sibTransId="{E30FFE4B-193B-4324-A0DF-932D9D74B53F}"/>
    <dgm:cxn modelId="{6A125ADE-3C36-46F9-98A3-E11F055032B7}" type="presOf" srcId="{0C914C49-F7CC-485B-9DA9-8AD16CB11059}" destId="{CE4ECF31-1049-4547-86F7-D2088965B4DF}" srcOrd="0" destOrd="0" presId="urn:microsoft.com/office/officeart/2018/2/layout/IconVerticalSolidList"/>
    <dgm:cxn modelId="{D00F98F5-E64E-469B-929F-6E17C678F991}" srcId="{23462039-954E-4CA7-98CF-564AC520B64A}" destId="{C210C37A-C03C-4737-8EE1-875CB07A8004}" srcOrd="2" destOrd="0" parTransId="{E9E227F7-EC89-4826-A6BA-A74851208A30}" sibTransId="{FBB1C08B-598E-4DD7-9AF9-7B371BF2C398}"/>
    <dgm:cxn modelId="{F869BA22-AC09-4474-A89A-351A63CB9AD9}" type="presParOf" srcId="{286196D4-7655-4E37-BCDE-C4FD1FC0A087}" destId="{9F469E4A-C175-448F-8191-3494E7BD473F}" srcOrd="0" destOrd="0" presId="urn:microsoft.com/office/officeart/2018/2/layout/IconVerticalSolidList"/>
    <dgm:cxn modelId="{A064E195-CD6A-42D7-A8CC-60724E880FBF}" type="presParOf" srcId="{9F469E4A-C175-448F-8191-3494E7BD473F}" destId="{01047E1F-02A6-433A-8879-AC96390E2FA2}" srcOrd="0" destOrd="0" presId="urn:microsoft.com/office/officeart/2018/2/layout/IconVerticalSolidList"/>
    <dgm:cxn modelId="{A8988647-D084-4C73-9946-61F927C74A10}" type="presParOf" srcId="{9F469E4A-C175-448F-8191-3494E7BD473F}" destId="{4267E4AC-7377-4BB0-8CBA-3857D08D840D}" srcOrd="1" destOrd="0" presId="urn:microsoft.com/office/officeart/2018/2/layout/IconVerticalSolidList"/>
    <dgm:cxn modelId="{589EFEE1-9E16-44BC-846E-14C34B33CAD6}" type="presParOf" srcId="{9F469E4A-C175-448F-8191-3494E7BD473F}" destId="{C1D8EDA5-DE2C-4FDF-838A-C1782F2D8AD5}" srcOrd="2" destOrd="0" presId="urn:microsoft.com/office/officeart/2018/2/layout/IconVerticalSolidList"/>
    <dgm:cxn modelId="{65D61FB7-320C-466C-9C0F-F5007EB71E55}" type="presParOf" srcId="{9F469E4A-C175-448F-8191-3494E7BD473F}" destId="{995CF1F0-E80D-47F5-BDAD-356548CCD870}" srcOrd="3" destOrd="0" presId="urn:microsoft.com/office/officeart/2018/2/layout/IconVerticalSolidList"/>
    <dgm:cxn modelId="{A3746B26-D97D-40D2-AD4F-501ED5BA74ED}" type="presParOf" srcId="{286196D4-7655-4E37-BCDE-C4FD1FC0A087}" destId="{5CF58B8E-F617-428A-8643-BC65CF1DC342}" srcOrd="1" destOrd="0" presId="urn:microsoft.com/office/officeart/2018/2/layout/IconVerticalSolidList"/>
    <dgm:cxn modelId="{08AF551F-2C7D-4B14-A529-C769F1055076}" type="presParOf" srcId="{286196D4-7655-4E37-BCDE-C4FD1FC0A087}" destId="{D2088EC8-4CDD-4B61-9E1F-4EE4171EC058}" srcOrd="2" destOrd="0" presId="urn:microsoft.com/office/officeart/2018/2/layout/IconVerticalSolidList"/>
    <dgm:cxn modelId="{9A8E965C-D65E-4F19-BC63-1384EC07F57F}" type="presParOf" srcId="{D2088EC8-4CDD-4B61-9E1F-4EE4171EC058}" destId="{C889F65A-2F1E-41E2-BDB6-3F0BD09125C9}" srcOrd="0" destOrd="0" presId="urn:microsoft.com/office/officeart/2018/2/layout/IconVerticalSolidList"/>
    <dgm:cxn modelId="{1B5DA2C3-F271-484A-B3F2-12E6CEE6E957}" type="presParOf" srcId="{D2088EC8-4CDD-4B61-9E1F-4EE4171EC058}" destId="{441256D7-9AB8-4556-9E46-ABA7677E7323}" srcOrd="1" destOrd="0" presId="urn:microsoft.com/office/officeart/2018/2/layout/IconVerticalSolidList"/>
    <dgm:cxn modelId="{34E2981D-0A35-4689-97D0-390F26F3C832}" type="presParOf" srcId="{D2088EC8-4CDD-4B61-9E1F-4EE4171EC058}" destId="{7B85D8AA-E25A-4E01-8B6A-04C34EA3B293}" srcOrd="2" destOrd="0" presId="urn:microsoft.com/office/officeart/2018/2/layout/IconVerticalSolidList"/>
    <dgm:cxn modelId="{410CFBE9-19CE-4298-8430-D61BBD4D858E}" type="presParOf" srcId="{D2088EC8-4CDD-4B61-9E1F-4EE4171EC058}" destId="{CE4ECF31-1049-4547-86F7-D2088965B4DF}" srcOrd="3" destOrd="0" presId="urn:microsoft.com/office/officeart/2018/2/layout/IconVerticalSolidList"/>
    <dgm:cxn modelId="{96676DB7-FF44-46A8-8371-65FAEC2516B3}" type="presParOf" srcId="{286196D4-7655-4E37-BCDE-C4FD1FC0A087}" destId="{F3ECD253-B98C-4043-97A4-1AC4BED0F2DF}" srcOrd="3" destOrd="0" presId="urn:microsoft.com/office/officeart/2018/2/layout/IconVerticalSolidList"/>
    <dgm:cxn modelId="{A6A3E7B0-9328-4CAE-A381-C1C7AF273DEB}" type="presParOf" srcId="{286196D4-7655-4E37-BCDE-C4FD1FC0A087}" destId="{66344F26-DFFB-40D2-B196-4A632A75D65B}" srcOrd="4" destOrd="0" presId="urn:microsoft.com/office/officeart/2018/2/layout/IconVerticalSolidList"/>
    <dgm:cxn modelId="{87244BAA-113D-4433-A920-DCB8EE40EF9E}" type="presParOf" srcId="{66344F26-DFFB-40D2-B196-4A632A75D65B}" destId="{DF96DF46-C1E7-49B4-9C93-71DD16E4ADB0}" srcOrd="0" destOrd="0" presId="urn:microsoft.com/office/officeart/2018/2/layout/IconVerticalSolidList"/>
    <dgm:cxn modelId="{3CD4BA6A-B4DB-40C9-A5B5-DA5BA78F4AFB}" type="presParOf" srcId="{66344F26-DFFB-40D2-B196-4A632A75D65B}" destId="{A0EF7B0E-B387-4858-AC50-A3D284373C95}" srcOrd="1" destOrd="0" presId="urn:microsoft.com/office/officeart/2018/2/layout/IconVerticalSolidList"/>
    <dgm:cxn modelId="{43C67F16-22B5-452A-B15C-AF65BE7BB1B9}" type="presParOf" srcId="{66344F26-DFFB-40D2-B196-4A632A75D65B}" destId="{3D73FD28-B0AE-4E8A-8EEF-F19DBF48EC9B}" srcOrd="2" destOrd="0" presId="urn:microsoft.com/office/officeart/2018/2/layout/IconVerticalSolidList"/>
    <dgm:cxn modelId="{8CECF80A-D83F-46F1-8CBE-0C445117D5C0}" type="presParOf" srcId="{66344F26-DFFB-40D2-B196-4A632A75D65B}" destId="{1D095A03-9462-4DBD-84F1-641B505E0E1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47E1F-02A6-433A-8879-AC96390E2FA2}">
      <dsp:nvSpPr>
        <dsp:cNvPr id="0" name=""/>
        <dsp:cNvSpPr/>
      </dsp:nvSpPr>
      <dsp:spPr>
        <a:xfrm>
          <a:off x="0" y="449"/>
          <a:ext cx="11029950"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67E4AC-7377-4BB0-8CBA-3857D08D840D}">
      <dsp:nvSpPr>
        <dsp:cNvPr id="0" name=""/>
        <dsp:cNvSpPr/>
      </dsp:nvSpPr>
      <dsp:spPr>
        <a:xfrm>
          <a:off x="317827" y="236849"/>
          <a:ext cx="577867" cy="577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5CF1F0-E80D-47F5-BDAD-356548CCD870}">
      <dsp:nvSpPr>
        <dsp:cNvPr id="0" name=""/>
        <dsp:cNvSpPr/>
      </dsp:nvSpPr>
      <dsp:spPr>
        <a:xfrm>
          <a:off x="1213522" y="449"/>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800100">
            <a:lnSpc>
              <a:spcPct val="100000"/>
            </a:lnSpc>
            <a:spcBef>
              <a:spcPct val="0"/>
            </a:spcBef>
            <a:spcAft>
              <a:spcPct val="35000"/>
            </a:spcAft>
            <a:buNone/>
          </a:pPr>
          <a:r>
            <a:rPr lang="en-US" sz="1800" kern="1200" dirty="0"/>
            <a:t>AWS Console Access with ability to create IAM role, </a:t>
          </a:r>
          <a:r>
            <a:rPr lang="en-US" sz="1800" kern="1200" dirty="0" err="1"/>
            <a:t>CodePipeline</a:t>
          </a:r>
          <a:r>
            <a:rPr lang="en-US" sz="1800" kern="1200" dirty="0"/>
            <a:t>, </a:t>
          </a:r>
          <a:r>
            <a:rPr lang="en-US" sz="1800" kern="1200" dirty="0" err="1"/>
            <a:t>CodeBuild</a:t>
          </a:r>
          <a:r>
            <a:rPr lang="en-US" sz="1800" kern="1200" dirty="0"/>
            <a:t>, Beanstalk</a:t>
          </a:r>
        </a:p>
      </dsp:txBody>
      <dsp:txXfrm>
        <a:off x="1213522" y="449"/>
        <a:ext cx="9816427" cy="1050668"/>
      </dsp:txXfrm>
    </dsp:sp>
    <dsp:sp modelId="{C889F65A-2F1E-41E2-BDB6-3F0BD09125C9}">
      <dsp:nvSpPr>
        <dsp:cNvPr id="0" name=""/>
        <dsp:cNvSpPr/>
      </dsp:nvSpPr>
      <dsp:spPr>
        <a:xfrm>
          <a:off x="0" y="1313784"/>
          <a:ext cx="11029950"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1256D7-9AB8-4556-9E46-ABA7677E7323}">
      <dsp:nvSpPr>
        <dsp:cNvPr id="0" name=""/>
        <dsp:cNvSpPr/>
      </dsp:nvSpPr>
      <dsp:spPr>
        <a:xfrm>
          <a:off x="317827" y="1550185"/>
          <a:ext cx="577867" cy="577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4ECF31-1049-4547-86F7-D2088965B4DF}">
      <dsp:nvSpPr>
        <dsp:cNvPr id="0" name=""/>
        <dsp:cNvSpPr/>
      </dsp:nvSpPr>
      <dsp:spPr>
        <a:xfrm>
          <a:off x="1213522" y="1313784"/>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800100">
            <a:lnSpc>
              <a:spcPct val="100000"/>
            </a:lnSpc>
            <a:spcBef>
              <a:spcPct val="0"/>
            </a:spcBef>
            <a:spcAft>
              <a:spcPct val="35000"/>
            </a:spcAft>
            <a:buNone/>
          </a:pPr>
          <a:r>
            <a:rPr lang="en-US" sz="1800" kern="1200" dirty="0"/>
            <a:t>Lab Sheet and Lab Material. Download the </a:t>
          </a:r>
          <a:r>
            <a:rPr lang="en-US" sz="1800" kern="1200" dirty="0" err="1"/>
            <a:t>Lab.zip</a:t>
          </a:r>
          <a:r>
            <a:rPr lang="en-US" sz="1800" kern="1200" dirty="0"/>
            <a:t> from </a:t>
          </a:r>
          <a:r>
            <a:rPr lang="en-GB" sz="1800" kern="1200" dirty="0">
              <a:hlinkClick xmlns:r="http://schemas.openxmlformats.org/officeDocument/2006/relationships" r:id="rId5"/>
            </a:rPr>
            <a:t>https://</a:t>
          </a:r>
          <a:r>
            <a:rPr lang="en-GB" sz="1800" kern="1200" dirty="0" err="1">
              <a:hlinkClick xmlns:r="http://schemas.openxmlformats.org/officeDocument/2006/relationships" r:id="rId5"/>
            </a:rPr>
            <a:t>github.com</a:t>
          </a:r>
          <a:r>
            <a:rPr lang="en-GB" sz="1800" kern="1200" dirty="0">
              <a:hlinkClick xmlns:r="http://schemas.openxmlformats.org/officeDocument/2006/relationships" r:id="rId5"/>
            </a:rPr>
            <a:t>/</a:t>
          </a:r>
          <a:r>
            <a:rPr lang="en-GB" sz="1800" kern="1200" dirty="0" err="1">
              <a:hlinkClick xmlns:r="http://schemas.openxmlformats.org/officeDocument/2006/relationships" r:id="rId5"/>
            </a:rPr>
            <a:t>paragsanyashiv</a:t>
          </a:r>
          <a:r>
            <a:rPr lang="en-GB" sz="1800" kern="1200" dirty="0">
              <a:hlinkClick xmlns:r="http://schemas.openxmlformats.org/officeDocument/2006/relationships" r:id="rId5"/>
            </a:rPr>
            <a:t>/CICD</a:t>
          </a:r>
          <a:endParaRPr lang="en-US" sz="1800" kern="1200" dirty="0"/>
        </a:p>
      </dsp:txBody>
      <dsp:txXfrm>
        <a:off x="1213522" y="1313784"/>
        <a:ext cx="9816427" cy="1050668"/>
      </dsp:txXfrm>
    </dsp:sp>
    <dsp:sp modelId="{DF96DF46-C1E7-49B4-9C93-71DD16E4ADB0}">
      <dsp:nvSpPr>
        <dsp:cNvPr id="0" name=""/>
        <dsp:cNvSpPr/>
      </dsp:nvSpPr>
      <dsp:spPr>
        <a:xfrm>
          <a:off x="0" y="2627120"/>
          <a:ext cx="11029950" cy="10506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EF7B0E-B387-4858-AC50-A3D284373C95}">
      <dsp:nvSpPr>
        <dsp:cNvPr id="0" name=""/>
        <dsp:cNvSpPr/>
      </dsp:nvSpPr>
      <dsp:spPr>
        <a:xfrm>
          <a:off x="317827" y="2863520"/>
          <a:ext cx="577867" cy="57786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D095A03-9462-4DBD-84F1-641B505E0E1D}">
      <dsp:nvSpPr>
        <dsp:cNvPr id="0" name=""/>
        <dsp:cNvSpPr/>
      </dsp:nvSpPr>
      <dsp:spPr>
        <a:xfrm>
          <a:off x="1213522" y="2627120"/>
          <a:ext cx="9816427" cy="105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6" tIns="111196" rIns="111196" bIns="111196" numCol="1" spcCol="1270" anchor="ctr" anchorCtr="0">
          <a:noAutofit/>
        </a:bodyPr>
        <a:lstStyle/>
        <a:p>
          <a:pPr marL="0" lvl="0" indent="0" algn="l" defTabSz="800100">
            <a:lnSpc>
              <a:spcPct val="100000"/>
            </a:lnSpc>
            <a:spcBef>
              <a:spcPct val="0"/>
            </a:spcBef>
            <a:spcAft>
              <a:spcPct val="35000"/>
            </a:spcAft>
            <a:buNone/>
          </a:pPr>
          <a:r>
            <a:rPr lang="en-US" sz="1800" kern="1200" dirty="0"/>
            <a:t>For Role Access, </a:t>
          </a:r>
          <a:r>
            <a:rPr lang="en-US" sz="1800" kern="1200" dirty="0" err="1"/>
            <a:t>AdministratorAccess</a:t>
          </a:r>
          <a:r>
            <a:rPr lang="en-US" sz="1800" kern="1200" dirty="0"/>
            <a:t> can be provided to a Group and then the Users can be assigned to the group. The Lab Document contains Opted permission details in the Pre-requisite section</a:t>
          </a:r>
        </a:p>
      </dsp:txBody>
      <dsp:txXfrm>
        <a:off x="1213522" y="2627120"/>
        <a:ext cx="9816427" cy="105066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B9DFD-9DE1-2346-B2EF-787E66F3F3BF}" type="datetimeFigureOut">
              <a:rPr lang="en-US" smtClean="0"/>
              <a:t>9/8/24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A7233-B1F0-7E4C-94CD-ECC48BCCC941}" type="slidenum">
              <a:rPr lang="en-US" smtClean="0"/>
              <a:t>‹#›</a:t>
            </a:fld>
            <a:endParaRPr lang="en-US"/>
          </a:p>
        </p:txBody>
      </p:sp>
    </p:spTree>
    <p:extLst>
      <p:ext uri="{BB962C8B-B14F-4D97-AF65-F5344CB8AC3E}">
        <p14:creationId xmlns:p14="http://schemas.microsoft.com/office/powerpoint/2010/main" val="1132781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7503E59-A793-D643-9F71-B063620950A1}" type="slidenum">
              <a:rPr lang="en-CA" smtClean="0"/>
              <a:pPr/>
              <a:t>2</a:t>
            </a:fld>
            <a:endParaRPr lang="en-CA"/>
          </a:p>
        </p:txBody>
      </p:sp>
    </p:spTree>
    <p:extLst>
      <p:ext uri="{BB962C8B-B14F-4D97-AF65-F5344CB8AC3E}">
        <p14:creationId xmlns:p14="http://schemas.microsoft.com/office/powerpoint/2010/main" val="4194765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8A7233-B1F0-7E4C-94CD-ECC48BCCC941}" type="slidenum">
              <a:rPr lang="en-US" smtClean="0"/>
              <a:t>5</a:t>
            </a:fld>
            <a:endParaRPr lang="en-US"/>
          </a:p>
        </p:txBody>
      </p:sp>
    </p:spTree>
    <p:extLst>
      <p:ext uri="{BB962C8B-B14F-4D97-AF65-F5344CB8AC3E}">
        <p14:creationId xmlns:p14="http://schemas.microsoft.com/office/powerpoint/2010/main" val="2861412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ASG = Auto Scaling Group</a:t>
            </a:r>
          </a:p>
        </p:txBody>
      </p:sp>
      <p:sp>
        <p:nvSpPr>
          <p:cNvPr id="4" name="Slide Number Placeholder 3"/>
          <p:cNvSpPr>
            <a:spLocks noGrp="1"/>
          </p:cNvSpPr>
          <p:nvPr>
            <p:ph type="sldNum" sz="quarter" idx="5"/>
          </p:nvPr>
        </p:nvSpPr>
        <p:spPr/>
        <p:txBody>
          <a:bodyPr/>
          <a:lstStyle/>
          <a:p>
            <a:fld id="{008A7233-B1F0-7E4C-94CD-ECC48BCCC941}" type="slidenum">
              <a:rPr lang="en-US" smtClean="0"/>
              <a:t>26</a:t>
            </a:fld>
            <a:endParaRPr lang="en-US"/>
          </a:p>
        </p:txBody>
      </p:sp>
    </p:spTree>
    <p:extLst>
      <p:ext uri="{BB962C8B-B14F-4D97-AF65-F5344CB8AC3E}">
        <p14:creationId xmlns:p14="http://schemas.microsoft.com/office/powerpoint/2010/main" val="130284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83140700-2FB9-944E-BA14-C61FCD9C996E}" type="datetimeFigureOut">
              <a:rPr lang="en-US" smtClean="0"/>
              <a:t>9/8/24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7409131-702A-BC48-8C09-605D9D69C12C}" type="slidenum">
              <a:rPr lang="en-US" smtClean="0"/>
              <a:t>‹#›</a:t>
            </a:fld>
            <a:endParaRPr lang="en-US"/>
          </a:p>
        </p:txBody>
      </p:sp>
    </p:spTree>
    <p:extLst>
      <p:ext uri="{BB962C8B-B14F-4D97-AF65-F5344CB8AC3E}">
        <p14:creationId xmlns:p14="http://schemas.microsoft.com/office/powerpoint/2010/main" val="3548100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140700-2FB9-944E-BA14-C61FCD9C996E}" type="datetimeFigureOut">
              <a:rPr lang="en-US" smtClean="0"/>
              <a:t>9/8/24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409131-702A-BC48-8C09-605D9D69C12C}" type="slidenum">
              <a:rPr lang="en-US" smtClean="0"/>
              <a:t>‹#›</a:t>
            </a:fld>
            <a:endParaRPr lang="en-US"/>
          </a:p>
        </p:txBody>
      </p:sp>
    </p:spTree>
    <p:extLst>
      <p:ext uri="{BB962C8B-B14F-4D97-AF65-F5344CB8AC3E}">
        <p14:creationId xmlns:p14="http://schemas.microsoft.com/office/powerpoint/2010/main" val="3184893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83140700-2FB9-944E-BA14-C61FCD9C996E}" type="datetimeFigureOut">
              <a:rPr lang="en-US" smtClean="0"/>
              <a:t>9/8/24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7409131-702A-BC48-8C09-605D9D69C12C}" type="slidenum">
              <a:rPr lang="en-US" smtClean="0"/>
              <a:t>‹#›</a:t>
            </a:fld>
            <a:endParaRPr lang="en-US"/>
          </a:p>
        </p:txBody>
      </p:sp>
    </p:spTree>
    <p:extLst>
      <p:ext uri="{BB962C8B-B14F-4D97-AF65-F5344CB8AC3E}">
        <p14:creationId xmlns:p14="http://schemas.microsoft.com/office/powerpoint/2010/main" val="3905729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body text w graphic - purp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093DFFC-4478-0949-BB8E-ED81DD646B1A}"/>
              </a:ext>
            </a:extLst>
          </p:cNvPr>
          <p:cNvGrpSpPr/>
          <p:nvPr userDrawn="1"/>
        </p:nvGrpSpPr>
        <p:grpSpPr>
          <a:xfrm>
            <a:off x="5828779" y="-8351"/>
            <a:ext cx="6363221" cy="6245865"/>
            <a:chOff x="4371584" y="-6263"/>
            <a:chExt cx="4772416" cy="4672208"/>
          </a:xfrm>
        </p:grpSpPr>
        <p:sp>
          <p:nvSpPr>
            <p:cNvPr id="7" name="Freeform 6">
              <a:extLst>
                <a:ext uri="{FF2B5EF4-FFF2-40B4-BE49-F238E27FC236}">
                  <a16:creationId xmlns:a16="http://schemas.microsoft.com/office/drawing/2014/main" id="{1C209DEB-8CAA-C146-90FB-5FFC7ED503CC}"/>
                </a:ext>
              </a:extLst>
            </p:cNvPr>
            <p:cNvSpPr/>
            <p:nvPr userDrawn="1"/>
          </p:nvSpPr>
          <p:spPr>
            <a:xfrm>
              <a:off x="4371584" y="-6263"/>
              <a:ext cx="4772416" cy="4672208"/>
            </a:xfrm>
            <a:custGeom>
              <a:avLst/>
              <a:gdLst>
                <a:gd name="connsiteX0" fmla="*/ 4759890 w 4835046"/>
                <a:gd name="connsiteY0" fmla="*/ 0 h 4684734"/>
                <a:gd name="connsiteX1" fmla="*/ 2699358 w 4835046"/>
                <a:gd name="connsiteY1" fmla="*/ 0 h 4684734"/>
                <a:gd name="connsiteX2" fmla="*/ 0 w 4835046"/>
                <a:gd name="connsiteY2" fmla="*/ 4684734 h 4684734"/>
                <a:gd name="connsiteX3" fmla="*/ 4772416 w 4835046"/>
                <a:gd name="connsiteY3" fmla="*/ 4684734 h 4684734"/>
                <a:gd name="connsiteX4" fmla="*/ 4772416 w 4835046"/>
                <a:gd name="connsiteY4" fmla="*/ 6263 h 4684734"/>
                <a:gd name="connsiteX5" fmla="*/ 4835046 w 4835046"/>
                <a:gd name="connsiteY5" fmla="*/ 6263 h 4684734"/>
                <a:gd name="connsiteX6" fmla="*/ 4759890 w 4835046"/>
                <a:gd name="connsiteY6" fmla="*/ 0 h 4684734"/>
                <a:gd name="connsiteX0" fmla="*/ 4759890 w 4772416"/>
                <a:gd name="connsiteY0" fmla="*/ 0 h 4684734"/>
                <a:gd name="connsiteX1" fmla="*/ 2699358 w 4772416"/>
                <a:gd name="connsiteY1" fmla="*/ 0 h 4684734"/>
                <a:gd name="connsiteX2" fmla="*/ 0 w 4772416"/>
                <a:gd name="connsiteY2" fmla="*/ 4684734 h 4684734"/>
                <a:gd name="connsiteX3" fmla="*/ 4772416 w 4772416"/>
                <a:gd name="connsiteY3" fmla="*/ 4684734 h 4684734"/>
                <a:gd name="connsiteX4" fmla="*/ 4772416 w 4772416"/>
                <a:gd name="connsiteY4" fmla="*/ 6263 h 4684734"/>
                <a:gd name="connsiteX5" fmla="*/ 4759890 w 4772416"/>
                <a:gd name="connsiteY5" fmla="*/ 0 h 4684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2416" h="4684734">
                  <a:moveTo>
                    <a:pt x="4759890" y="0"/>
                  </a:moveTo>
                  <a:lnTo>
                    <a:pt x="2699358" y="0"/>
                  </a:lnTo>
                  <a:lnTo>
                    <a:pt x="0" y="4684734"/>
                  </a:lnTo>
                  <a:lnTo>
                    <a:pt x="4772416" y="4684734"/>
                  </a:lnTo>
                  <a:lnTo>
                    <a:pt x="4772416" y="6263"/>
                  </a:lnTo>
                  <a:lnTo>
                    <a:pt x="475989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Freeform 14">
              <a:extLst>
                <a:ext uri="{FF2B5EF4-FFF2-40B4-BE49-F238E27FC236}">
                  <a16:creationId xmlns:a16="http://schemas.microsoft.com/office/drawing/2014/main" id="{3FA283DC-570E-1147-915B-83ACF37C6083}"/>
                </a:ext>
              </a:extLst>
            </p:cNvPr>
            <p:cNvSpPr/>
            <p:nvPr userDrawn="1"/>
          </p:nvSpPr>
          <p:spPr>
            <a:xfrm>
              <a:off x="4427951" y="-6263"/>
              <a:ext cx="2655517" cy="4227534"/>
            </a:xfrm>
            <a:custGeom>
              <a:avLst/>
              <a:gdLst>
                <a:gd name="connsiteX0" fmla="*/ 2655517 w 2655517"/>
                <a:gd name="connsiteY0" fmla="*/ 0 h 4227534"/>
                <a:gd name="connsiteX1" fmla="*/ 2461364 w 2655517"/>
                <a:gd name="connsiteY1" fmla="*/ 0 h 4227534"/>
                <a:gd name="connsiteX2" fmla="*/ 0 w 2655517"/>
                <a:gd name="connsiteY2" fmla="*/ 4227534 h 4227534"/>
                <a:gd name="connsiteX3" fmla="*/ 212942 w 2655517"/>
                <a:gd name="connsiteY3" fmla="*/ 4227534 h 4227534"/>
                <a:gd name="connsiteX4" fmla="*/ 2655517 w 2655517"/>
                <a:gd name="connsiteY4" fmla="*/ 0 h 4227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517" h="4227534">
                  <a:moveTo>
                    <a:pt x="2655517" y="0"/>
                  </a:moveTo>
                  <a:lnTo>
                    <a:pt x="2461364" y="0"/>
                  </a:lnTo>
                  <a:lnTo>
                    <a:pt x="0" y="4227534"/>
                  </a:lnTo>
                  <a:lnTo>
                    <a:pt x="212942" y="4227534"/>
                  </a:lnTo>
                  <a:lnTo>
                    <a:pt x="2655517" y="0"/>
                  </a:lnTo>
                  <a:close/>
                </a:path>
              </a:pathLst>
            </a:custGeom>
            <a:solidFill>
              <a:schemeClr val="accent1">
                <a:alpha val="362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2" name="Title 1">
            <a:extLst>
              <a:ext uri="{FF2B5EF4-FFF2-40B4-BE49-F238E27FC236}">
                <a16:creationId xmlns:a16="http://schemas.microsoft.com/office/drawing/2014/main" id="{78D2CCFA-69DC-4E4B-A2E0-97483561E5CC}"/>
              </a:ext>
            </a:extLst>
          </p:cNvPr>
          <p:cNvSpPr>
            <a:spLocks noGrp="1"/>
          </p:cNvSpPr>
          <p:nvPr>
            <p:ph type="title"/>
          </p:nvPr>
        </p:nvSpPr>
        <p:spPr>
          <a:xfrm>
            <a:off x="500744" y="475042"/>
            <a:ext cx="6981469" cy="678844"/>
          </a:xfrm>
          <a:prstGeom prst="rect">
            <a:avLst/>
          </a:prstGeom>
        </p:spPr>
        <p:txBody>
          <a:bodyPr/>
          <a:lstStyle>
            <a:lvl1pPr>
              <a:defRPr sz="3200" b="1" i="0">
                <a:solidFill>
                  <a:schemeClr val="accent1"/>
                </a:solidFill>
                <a:latin typeface="Arial" panose="020B0604020202020204" pitchFamily="34" charset="0"/>
              </a:defRPr>
            </a:lvl1pPr>
          </a:lstStyle>
          <a:p>
            <a:r>
              <a:rPr lang="en-US"/>
              <a:t>Click to edit Master title style</a:t>
            </a:r>
          </a:p>
        </p:txBody>
      </p:sp>
      <p:sp>
        <p:nvSpPr>
          <p:cNvPr id="21" name="Text Placeholder 20">
            <a:extLst>
              <a:ext uri="{FF2B5EF4-FFF2-40B4-BE49-F238E27FC236}">
                <a16:creationId xmlns:a16="http://schemas.microsoft.com/office/drawing/2014/main" id="{3CD87193-A108-1E42-B003-75EC4EC67B22}"/>
              </a:ext>
            </a:extLst>
          </p:cNvPr>
          <p:cNvSpPr>
            <a:spLocks noGrp="1"/>
          </p:cNvSpPr>
          <p:nvPr>
            <p:ph type="body" sz="quarter" idx="11"/>
          </p:nvPr>
        </p:nvSpPr>
        <p:spPr>
          <a:xfrm>
            <a:off x="7883047" y="3665051"/>
            <a:ext cx="3815421" cy="341632"/>
          </a:xfrm>
          <a:prstGeom prst="rect">
            <a:avLst/>
          </a:prstGeom>
          <a:noFill/>
        </p:spPr>
        <p:txBody>
          <a:bodyPr wrap="square" lIns="90000" rtlCol="0">
            <a:spAutoFit/>
          </a:bodyPr>
          <a:lstStyle>
            <a:lvl1pPr marL="0" indent="0" algn="r">
              <a:buNone/>
              <a:defRPr lang="en-US" sz="1800" b="1" i="0">
                <a:solidFill>
                  <a:schemeClr val="bg1"/>
                </a:solidFill>
                <a:latin typeface="Arial" panose="020B0604020202020204" pitchFamily="34" charset="0"/>
              </a:defRPr>
            </a:lvl1pPr>
          </a:lstStyle>
          <a:p>
            <a:pPr marL="0" lvl="0" algn="r" defTabSz="609585"/>
            <a:r>
              <a:rPr lang="en-US"/>
              <a:t>Click to edit Master text styles</a:t>
            </a:r>
          </a:p>
        </p:txBody>
      </p:sp>
      <p:sp>
        <p:nvSpPr>
          <p:cNvPr id="24" name="Picture Placeholder 23">
            <a:extLst>
              <a:ext uri="{FF2B5EF4-FFF2-40B4-BE49-F238E27FC236}">
                <a16:creationId xmlns:a16="http://schemas.microsoft.com/office/drawing/2014/main" id="{D3FADC29-76A7-D549-B3AA-3616F48F3CA1}"/>
              </a:ext>
            </a:extLst>
          </p:cNvPr>
          <p:cNvSpPr>
            <a:spLocks noGrp="1"/>
          </p:cNvSpPr>
          <p:nvPr>
            <p:ph type="pic" sz="quarter" idx="12"/>
          </p:nvPr>
        </p:nvSpPr>
        <p:spPr>
          <a:xfrm>
            <a:off x="9962367" y="1778696"/>
            <a:ext cx="1628384" cy="1247920"/>
          </a:xfrm>
          <a:prstGeom prst="rect">
            <a:avLst/>
          </a:prstGeom>
        </p:spPr>
        <p:txBody>
          <a:bodyPr wrap="square" lIns="216000" tIns="216000" rIns="216000" bIns="216000" anchor="ctr" anchorCtr="1">
            <a:normAutofit/>
          </a:bodyPr>
          <a:lstStyle>
            <a:lvl1pPr marL="0" indent="0">
              <a:buNone/>
              <a:defRPr sz="2400" b="0" i="0">
                <a:latin typeface="Arial" panose="020B0604020202020204" pitchFamily="34" charset="0"/>
              </a:defRPr>
            </a:lvl1pPr>
          </a:lstStyle>
          <a:p>
            <a:endParaRPr lang="en-US"/>
          </a:p>
        </p:txBody>
      </p:sp>
      <p:sp>
        <p:nvSpPr>
          <p:cNvPr id="16" name="Content Placeholder 12">
            <a:extLst>
              <a:ext uri="{FF2B5EF4-FFF2-40B4-BE49-F238E27FC236}">
                <a16:creationId xmlns:a16="http://schemas.microsoft.com/office/drawing/2014/main" id="{686B9FB5-75E0-AD43-A940-28A4CAECF8DE}"/>
              </a:ext>
            </a:extLst>
          </p:cNvPr>
          <p:cNvSpPr>
            <a:spLocks noGrp="1"/>
          </p:cNvSpPr>
          <p:nvPr>
            <p:ph sz="quarter" idx="10"/>
          </p:nvPr>
        </p:nvSpPr>
        <p:spPr>
          <a:xfrm>
            <a:off x="522515" y="1295401"/>
            <a:ext cx="6996680" cy="4331703"/>
          </a:xfrm>
          <a:custGeom>
            <a:avLst/>
            <a:gdLst>
              <a:gd name="connsiteX0" fmla="*/ 0 w 4702628"/>
              <a:gd name="connsiteY0" fmla="*/ 0 h 2829155"/>
              <a:gd name="connsiteX1" fmla="*/ 4702628 w 4702628"/>
              <a:gd name="connsiteY1" fmla="*/ 0 h 2829155"/>
              <a:gd name="connsiteX2" fmla="*/ 4702628 w 4702628"/>
              <a:gd name="connsiteY2" fmla="*/ 2829155 h 2829155"/>
              <a:gd name="connsiteX3" fmla="*/ 0 w 4702628"/>
              <a:gd name="connsiteY3" fmla="*/ 2829155 h 2829155"/>
              <a:gd name="connsiteX4" fmla="*/ 0 w 4702628"/>
              <a:gd name="connsiteY4" fmla="*/ 0 h 2829155"/>
              <a:gd name="connsiteX0" fmla="*/ 0 w 4702628"/>
              <a:gd name="connsiteY0" fmla="*/ 0 h 2829155"/>
              <a:gd name="connsiteX1" fmla="*/ 4702628 w 4702628"/>
              <a:gd name="connsiteY1" fmla="*/ 0 h 2829155"/>
              <a:gd name="connsiteX2" fmla="*/ 3844595 w 4702628"/>
              <a:gd name="connsiteY2" fmla="*/ 2829155 h 2829155"/>
              <a:gd name="connsiteX3" fmla="*/ 0 w 4702628"/>
              <a:gd name="connsiteY3" fmla="*/ 2829155 h 2829155"/>
              <a:gd name="connsiteX4" fmla="*/ 0 w 4702628"/>
              <a:gd name="connsiteY4" fmla="*/ 0 h 2829155"/>
              <a:gd name="connsiteX0" fmla="*/ 0 w 5109724"/>
              <a:gd name="connsiteY0" fmla="*/ 0 h 2829155"/>
              <a:gd name="connsiteX1" fmla="*/ 5109724 w 5109724"/>
              <a:gd name="connsiteY1" fmla="*/ 0 h 2829155"/>
              <a:gd name="connsiteX2" fmla="*/ 3844595 w 5109724"/>
              <a:gd name="connsiteY2" fmla="*/ 2829155 h 2829155"/>
              <a:gd name="connsiteX3" fmla="*/ 0 w 5109724"/>
              <a:gd name="connsiteY3" fmla="*/ 2829155 h 2829155"/>
              <a:gd name="connsiteX4" fmla="*/ 0 w 5109724"/>
              <a:gd name="connsiteY4" fmla="*/ 0 h 2829155"/>
              <a:gd name="connsiteX0" fmla="*/ 0 w 5147302"/>
              <a:gd name="connsiteY0" fmla="*/ 0 h 2829155"/>
              <a:gd name="connsiteX1" fmla="*/ 5147302 w 5147302"/>
              <a:gd name="connsiteY1" fmla="*/ 6263 h 2829155"/>
              <a:gd name="connsiteX2" fmla="*/ 3844595 w 5147302"/>
              <a:gd name="connsiteY2" fmla="*/ 2829155 h 2829155"/>
              <a:gd name="connsiteX3" fmla="*/ 0 w 5147302"/>
              <a:gd name="connsiteY3" fmla="*/ 2829155 h 2829155"/>
              <a:gd name="connsiteX4" fmla="*/ 0 w 5147302"/>
              <a:gd name="connsiteY4" fmla="*/ 0 h 2829155"/>
              <a:gd name="connsiteX0" fmla="*/ 0 w 5147302"/>
              <a:gd name="connsiteY0" fmla="*/ 0 h 2829155"/>
              <a:gd name="connsiteX1" fmla="*/ 5147302 w 5147302"/>
              <a:gd name="connsiteY1" fmla="*/ 6263 h 2829155"/>
              <a:gd name="connsiteX2" fmla="*/ 3688020 w 5147302"/>
              <a:gd name="connsiteY2" fmla="*/ 2829155 h 2829155"/>
              <a:gd name="connsiteX3" fmla="*/ 0 w 5147302"/>
              <a:gd name="connsiteY3" fmla="*/ 2829155 h 2829155"/>
              <a:gd name="connsiteX4" fmla="*/ 0 w 5147302"/>
              <a:gd name="connsiteY4" fmla="*/ 0 h 2829155"/>
              <a:gd name="connsiteX0" fmla="*/ 0 w 5247510"/>
              <a:gd name="connsiteY0" fmla="*/ 0 h 2829155"/>
              <a:gd name="connsiteX1" fmla="*/ 5247510 w 5247510"/>
              <a:gd name="connsiteY1" fmla="*/ 6263 h 2829155"/>
              <a:gd name="connsiteX2" fmla="*/ 3688020 w 5247510"/>
              <a:gd name="connsiteY2" fmla="*/ 2829155 h 2829155"/>
              <a:gd name="connsiteX3" fmla="*/ 0 w 5247510"/>
              <a:gd name="connsiteY3" fmla="*/ 2829155 h 2829155"/>
              <a:gd name="connsiteX4" fmla="*/ 0 w 5247510"/>
              <a:gd name="connsiteY4" fmla="*/ 0 h 2829155"/>
              <a:gd name="connsiteX0" fmla="*/ 0 w 5247510"/>
              <a:gd name="connsiteY0" fmla="*/ 0 h 2829155"/>
              <a:gd name="connsiteX1" fmla="*/ 5247510 w 5247510"/>
              <a:gd name="connsiteY1" fmla="*/ 6263 h 2829155"/>
              <a:gd name="connsiteX2" fmla="*/ 3418710 w 5247510"/>
              <a:gd name="connsiteY2" fmla="*/ 2829155 h 2829155"/>
              <a:gd name="connsiteX3" fmla="*/ 0 w 5247510"/>
              <a:gd name="connsiteY3" fmla="*/ 2829155 h 2829155"/>
              <a:gd name="connsiteX4" fmla="*/ 0 w 5247510"/>
              <a:gd name="connsiteY4" fmla="*/ 0 h 2829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10" h="2829155">
                <a:moveTo>
                  <a:pt x="0" y="0"/>
                </a:moveTo>
                <a:lnTo>
                  <a:pt x="5247510" y="6263"/>
                </a:lnTo>
                <a:lnTo>
                  <a:pt x="3418710" y="2829155"/>
                </a:lnTo>
                <a:lnTo>
                  <a:pt x="0" y="2829155"/>
                </a:lnTo>
                <a:lnTo>
                  <a:pt x="0" y="0"/>
                </a:lnTo>
                <a:close/>
              </a:path>
            </a:pathLst>
          </a:custGeom>
        </p:spPr>
        <p:txBody>
          <a:bodyPr/>
          <a:lstStyle>
            <a:lvl1pPr marL="0" indent="0">
              <a:lnSpc>
                <a:spcPct val="110000"/>
              </a:lnSpc>
              <a:spcBef>
                <a:spcPts val="0"/>
              </a:spcBef>
              <a:spcAft>
                <a:spcPts val="1333"/>
              </a:spcAft>
              <a:buNone/>
              <a:defRPr sz="1467" b="0" i="0">
                <a:solidFill>
                  <a:schemeClr val="tx2"/>
                </a:solidFill>
                <a:latin typeface="Arial" panose="020B0604020202020204" pitchFamily="34" charset="0"/>
              </a:defRPr>
            </a:lvl1pPr>
            <a:lvl2pPr marL="184146" indent="-173562">
              <a:lnSpc>
                <a:spcPct val="110000"/>
              </a:lnSpc>
              <a:spcBef>
                <a:spcPts val="0"/>
              </a:spcBef>
              <a:spcAft>
                <a:spcPts val="533"/>
              </a:spcAft>
              <a:buFont typeface="Arial" panose="020B0604020202020204" pitchFamily="34" charset="0"/>
              <a:buChar char="•"/>
              <a:tabLst/>
              <a:defRPr sz="1467" b="0" i="0">
                <a:solidFill>
                  <a:schemeClr val="tx2"/>
                </a:solidFill>
                <a:latin typeface="Arial" panose="020B0604020202020204" pitchFamily="34" charset="0"/>
              </a:defRPr>
            </a:lvl2pPr>
            <a:lvl3pPr marL="914377" indent="0">
              <a:buNone/>
              <a:defRPr sz="1333" b="0" i="0">
                <a:solidFill>
                  <a:schemeClr val="tx2"/>
                </a:solidFill>
                <a:latin typeface="Barlow Light" pitchFamily="2" charset="77"/>
              </a:defRPr>
            </a:lvl3pPr>
            <a:lvl4pPr marL="1371566" indent="0">
              <a:buNone/>
              <a:defRPr sz="1200" b="0" i="0">
                <a:solidFill>
                  <a:schemeClr val="tx2"/>
                </a:solidFill>
                <a:latin typeface="Barlow Light" pitchFamily="2" charset="77"/>
              </a:defRPr>
            </a:lvl4pPr>
            <a:lvl5pPr marL="1828754" indent="0">
              <a:buNone/>
              <a:defRPr sz="1200" b="0" i="0">
                <a:solidFill>
                  <a:schemeClr val="tx2"/>
                </a:solidFill>
                <a:latin typeface="Barlow Light" pitchFamily="2" charset="77"/>
              </a:defRPr>
            </a:lvl5pPr>
          </a:lstStyle>
          <a:p>
            <a:pPr lvl="0"/>
            <a:r>
              <a:rPr lang="en-US"/>
              <a:t>Click to edit Master text styles</a:t>
            </a:r>
          </a:p>
          <a:p>
            <a:pPr lvl="1"/>
            <a:r>
              <a:rPr lang="en-US"/>
              <a:t>Second level</a:t>
            </a:r>
          </a:p>
        </p:txBody>
      </p:sp>
      <p:sp>
        <p:nvSpPr>
          <p:cNvPr id="14" name="Rectangle 13">
            <a:extLst>
              <a:ext uri="{FF2B5EF4-FFF2-40B4-BE49-F238E27FC236}">
                <a16:creationId xmlns:a16="http://schemas.microsoft.com/office/drawing/2014/main" id="{EB4A933D-15D1-1F4A-AB51-0466F0A84D61}"/>
              </a:ext>
            </a:extLst>
          </p:cNvPr>
          <p:cNvSpPr/>
          <p:nvPr userDrawn="1"/>
        </p:nvSpPr>
        <p:spPr>
          <a:xfrm>
            <a:off x="0" y="6237515"/>
            <a:ext cx="12192000" cy="6204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Rectangle 16">
            <a:extLst>
              <a:ext uri="{FF2B5EF4-FFF2-40B4-BE49-F238E27FC236}">
                <a16:creationId xmlns:a16="http://schemas.microsoft.com/office/drawing/2014/main" id="{718D7A60-CEF6-B340-BB01-517A77A09D89}"/>
              </a:ext>
            </a:extLst>
          </p:cNvPr>
          <p:cNvSpPr/>
          <p:nvPr userDrawn="1"/>
        </p:nvSpPr>
        <p:spPr>
          <a:xfrm>
            <a:off x="0" y="6237515"/>
            <a:ext cx="626301" cy="620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Footer Placeholder 4">
            <a:extLst>
              <a:ext uri="{FF2B5EF4-FFF2-40B4-BE49-F238E27FC236}">
                <a16:creationId xmlns:a16="http://schemas.microsoft.com/office/drawing/2014/main" id="{F013D8F7-7F8B-364A-BA23-89518035A5AA}"/>
              </a:ext>
            </a:extLst>
          </p:cNvPr>
          <p:cNvSpPr>
            <a:spLocks noGrp="1"/>
          </p:cNvSpPr>
          <p:nvPr>
            <p:ph type="ftr" sz="quarter" idx="3"/>
          </p:nvPr>
        </p:nvSpPr>
        <p:spPr>
          <a:xfrm>
            <a:off x="750757" y="6391758"/>
            <a:ext cx="4114800" cy="297454"/>
          </a:xfrm>
          <a:prstGeom prst="rect">
            <a:avLst/>
          </a:prstGeom>
          <a:noFill/>
        </p:spPr>
        <p:txBody>
          <a:bodyPr wrap="square" rtlCol="0">
            <a:spAutoFit/>
          </a:bodyPr>
          <a:lstStyle>
            <a:lvl1pPr>
              <a:defRPr lang="en-US" sz="1333" b="1" i="0">
                <a:latin typeface="Arial" panose="020B0604020202020204" pitchFamily="34" charset="0"/>
              </a:defRPr>
            </a:lvl1pPr>
          </a:lstStyle>
          <a:p>
            <a:endParaRPr lang="en-CA"/>
          </a:p>
        </p:txBody>
      </p:sp>
      <p:sp>
        <p:nvSpPr>
          <p:cNvPr id="20" name="Slide Number Placeholder 5">
            <a:extLst>
              <a:ext uri="{FF2B5EF4-FFF2-40B4-BE49-F238E27FC236}">
                <a16:creationId xmlns:a16="http://schemas.microsoft.com/office/drawing/2014/main" id="{AB21F0E1-D69B-7C4E-A025-096FFAA6C823}"/>
              </a:ext>
            </a:extLst>
          </p:cNvPr>
          <p:cNvSpPr>
            <a:spLocks noGrp="1"/>
          </p:cNvSpPr>
          <p:nvPr>
            <p:ph type="sldNum" sz="quarter" idx="4"/>
          </p:nvPr>
        </p:nvSpPr>
        <p:spPr>
          <a:xfrm>
            <a:off x="8610600" y="6370165"/>
            <a:ext cx="2743200" cy="338554"/>
          </a:xfrm>
          <a:prstGeom prst="rect">
            <a:avLst/>
          </a:prstGeom>
          <a:noFill/>
        </p:spPr>
        <p:txBody>
          <a:bodyPr wrap="square" lIns="0" rtlCol="0">
            <a:spAutoFit/>
          </a:bodyPr>
          <a:lstStyle>
            <a:lvl1pPr>
              <a:defRPr lang="en-US" sz="1600" b="1" i="0">
                <a:latin typeface="Arial" panose="020B0604020202020204" pitchFamily="34" charset="0"/>
              </a:defRPr>
            </a:lvl1pPr>
          </a:lstStyle>
          <a:p>
            <a:pPr algn="r"/>
            <a:fld id="{BB4F68FE-BCF1-704B-9962-E76C2089D4EB}" type="slidenum">
              <a:rPr lang="en-CA"/>
              <a:pPr algn="r"/>
              <a:t>‹#›</a:t>
            </a:fld>
            <a:endParaRPr lang="en-CA"/>
          </a:p>
        </p:txBody>
      </p:sp>
    </p:spTree>
    <p:extLst>
      <p:ext uri="{BB962C8B-B14F-4D97-AF65-F5344CB8AC3E}">
        <p14:creationId xmlns:p14="http://schemas.microsoft.com/office/powerpoint/2010/main" val="275498045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140700-2FB9-944E-BA14-C61FCD9C996E}" type="datetimeFigureOut">
              <a:rPr lang="en-US" smtClean="0"/>
              <a:t>9/8/24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E7409131-702A-BC48-8C09-605D9D69C12C}" type="slidenum">
              <a:rPr lang="en-US" smtClean="0"/>
              <a:t>‹#›</a:t>
            </a:fld>
            <a:endParaRPr lang="en-US"/>
          </a:p>
        </p:txBody>
      </p:sp>
    </p:spTree>
    <p:extLst>
      <p:ext uri="{BB962C8B-B14F-4D97-AF65-F5344CB8AC3E}">
        <p14:creationId xmlns:p14="http://schemas.microsoft.com/office/powerpoint/2010/main" val="1440859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3140700-2FB9-944E-BA14-C61FCD9C996E}" type="datetimeFigureOut">
              <a:rPr lang="en-US" smtClean="0"/>
              <a:t>9/8/24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7409131-702A-BC48-8C09-605D9D69C12C}" type="slidenum">
              <a:rPr lang="en-US" smtClean="0"/>
              <a:t>‹#›</a:t>
            </a:fld>
            <a:endParaRPr lang="en-US"/>
          </a:p>
        </p:txBody>
      </p:sp>
    </p:spTree>
    <p:extLst>
      <p:ext uri="{BB962C8B-B14F-4D97-AF65-F5344CB8AC3E}">
        <p14:creationId xmlns:p14="http://schemas.microsoft.com/office/powerpoint/2010/main" val="3750125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3140700-2FB9-944E-BA14-C61FCD9C996E}" type="datetimeFigureOut">
              <a:rPr lang="en-US" smtClean="0"/>
              <a:t>9/8/24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409131-702A-BC48-8C09-605D9D69C12C}" type="slidenum">
              <a:rPr lang="en-US" smtClean="0"/>
              <a:t>‹#›</a:t>
            </a:fld>
            <a:endParaRPr lang="en-US"/>
          </a:p>
        </p:txBody>
      </p:sp>
    </p:spTree>
    <p:extLst>
      <p:ext uri="{BB962C8B-B14F-4D97-AF65-F5344CB8AC3E}">
        <p14:creationId xmlns:p14="http://schemas.microsoft.com/office/powerpoint/2010/main" val="1077238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3140700-2FB9-944E-BA14-C61FCD9C996E}" type="datetimeFigureOut">
              <a:rPr lang="en-US" smtClean="0"/>
              <a:t>9/8/24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409131-702A-BC48-8C09-605D9D69C12C}" type="slidenum">
              <a:rPr lang="en-US" smtClean="0"/>
              <a:t>‹#›</a:t>
            </a:fld>
            <a:endParaRPr lang="en-US"/>
          </a:p>
        </p:txBody>
      </p:sp>
    </p:spTree>
    <p:extLst>
      <p:ext uri="{BB962C8B-B14F-4D97-AF65-F5344CB8AC3E}">
        <p14:creationId xmlns:p14="http://schemas.microsoft.com/office/powerpoint/2010/main" val="3487764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3140700-2FB9-944E-BA14-C61FCD9C996E}" type="datetimeFigureOut">
              <a:rPr lang="en-US" smtClean="0"/>
              <a:t>9/8/24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409131-702A-BC48-8C09-605D9D69C12C}"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Tree>
    <p:extLst>
      <p:ext uri="{BB962C8B-B14F-4D97-AF65-F5344CB8AC3E}">
        <p14:creationId xmlns:p14="http://schemas.microsoft.com/office/powerpoint/2010/main" val="2586723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140700-2FB9-944E-BA14-C61FCD9C996E}" type="datetimeFigureOut">
              <a:rPr lang="en-US" smtClean="0"/>
              <a:t>9/8/24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409131-702A-BC48-8C09-605D9D69C12C}" type="slidenum">
              <a:rPr lang="en-US" smtClean="0"/>
              <a:t>‹#›</a:t>
            </a:fld>
            <a:endParaRPr lang="en-US"/>
          </a:p>
        </p:txBody>
      </p:sp>
    </p:spTree>
    <p:extLst>
      <p:ext uri="{BB962C8B-B14F-4D97-AF65-F5344CB8AC3E}">
        <p14:creationId xmlns:p14="http://schemas.microsoft.com/office/powerpoint/2010/main" val="2962058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83140700-2FB9-944E-BA14-C61FCD9C996E}" type="datetimeFigureOut">
              <a:rPr lang="en-US" smtClean="0"/>
              <a:t>9/8/24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7409131-702A-BC48-8C09-605D9D69C12C}" type="slidenum">
              <a:rPr lang="en-US" smtClean="0"/>
              <a:t>‹#›</a:t>
            </a:fld>
            <a:endParaRPr lang="en-US"/>
          </a:p>
        </p:txBody>
      </p:sp>
    </p:spTree>
    <p:extLst>
      <p:ext uri="{BB962C8B-B14F-4D97-AF65-F5344CB8AC3E}">
        <p14:creationId xmlns:p14="http://schemas.microsoft.com/office/powerpoint/2010/main" val="4122166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3140700-2FB9-944E-BA14-C61FCD9C996E}" type="datetimeFigureOut">
              <a:rPr lang="en-US" smtClean="0"/>
              <a:t>9/8/24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409131-702A-BC48-8C09-605D9D69C12C}" type="slidenum">
              <a:rPr lang="en-US" smtClean="0"/>
              <a:t>‹#›</a:t>
            </a:fld>
            <a:endParaRPr lang="en-US"/>
          </a:p>
        </p:txBody>
      </p:sp>
    </p:spTree>
    <p:extLst>
      <p:ext uri="{BB962C8B-B14F-4D97-AF65-F5344CB8AC3E}">
        <p14:creationId xmlns:p14="http://schemas.microsoft.com/office/powerpoint/2010/main" val="3408273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83140700-2FB9-944E-BA14-C61FCD9C996E}" type="datetimeFigureOut">
              <a:rPr lang="en-US" smtClean="0"/>
              <a:t>9/8/24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7409131-702A-BC48-8C09-605D9D69C12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927693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svg"/><Relationship Id="rId7" Type="http://schemas.openxmlformats.org/officeDocument/2006/relationships/image" Target="../media/image19.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C8F3-B7E9-7D36-0127-A05B3963603A}"/>
              </a:ext>
            </a:extLst>
          </p:cNvPr>
          <p:cNvSpPr>
            <a:spLocks noGrp="1"/>
          </p:cNvSpPr>
          <p:nvPr>
            <p:ph type="ctrTitle"/>
          </p:nvPr>
        </p:nvSpPr>
        <p:spPr/>
        <p:txBody>
          <a:bodyPr/>
          <a:lstStyle/>
          <a:p>
            <a:r>
              <a:rPr lang="en-US" dirty="0">
                <a:latin typeface="Arial" panose="020B0604020202020204" pitchFamily="34" charset="0"/>
                <a:cs typeface="Arial" panose="020B0604020202020204" pitchFamily="34" charset="0"/>
              </a:rPr>
              <a:t>Deployment of Application with CI/CD pipeline</a:t>
            </a:r>
          </a:p>
        </p:txBody>
      </p:sp>
      <p:pic>
        <p:nvPicPr>
          <p:cNvPr id="5" name="Picture 4">
            <a:extLst>
              <a:ext uri="{FF2B5EF4-FFF2-40B4-BE49-F238E27FC236}">
                <a16:creationId xmlns:a16="http://schemas.microsoft.com/office/drawing/2014/main" id="{0643D290-3C82-9C89-BD5E-12355066C0B4}"/>
              </a:ext>
            </a:extLst>
          </p:cNvPr>
          <p:cNvPicPr>
            <a:picLocks noChangeAspect="1"/>
          </p:cNvPicPr>
          <p:nvPr/>
        </p:nvPicPr>
        <p:blipFill>
          <a:blip r:embed="rId2"/>
          <a:stretch>
            <a:fillRect/>
          </a:stretch>
        </p:blipFill>
        <p:spPr>
          <a:xfrm>
            <a:off x="974583" y="3771838"/>
            <a:ext cx="1614387" cy="1628068"/>
          </a:xfrm>
          <a:prstGeom prst="rect">
            <a:avLst/>
          </a:prstGeom>
        </p:spPr>
      </p:pic>
      <p:pic>
        <p:nvPicPr>
          <p:cNvPr id="6" name="Picture 6" descr="GitHub Logo and symbol, meaning, history, PNG, brand">
            <a:extLst>
              <a:ext uri="{FF2B5EF4-FFF2-40B4-BE49-F238E27FC236}">
                <a16:creationId xmlns:a16="http://schemas.microsoft.com/office/drawing/2014/main" id="{0973E8F0-B5A7-1984-F3E2-EEA6997BD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757" y="3771839"/>
            <a:ext cx="2894342" cy="1628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14B7DC3-74C5-64DA-1A2A-6A03ED49294B}"/>
              </a:ext>
            </a:extLst>
          </p:cNvPr>
          <p:cNvPicPr>
            <a:picLocks noChangeAspect="1"/>
          </p:cNvPicPr>
          <p:nvPr/>
        </p:nvPicPr>
        <p:blipFill>
          <a:blip r:embed="rId4"/>
          <a:stretch>
            <a:fillRect/>
          </a:stretch>
        </p:blipFill>
        <p:spPr>
          <a:xfrm>
            <a:off x="5273248" y="3771838"/>
            <a:ext cx="1641749" cy="1628068"/>
          </a:xfrm>
          <a:prstGeom prst="rect">
            <a:avLst/>
          </a:prstGeom>
        </p:spPr>
      </p:pic>
      <p:pic>
        <p:nvPicPr>
          <p:cNvPr id="8" name="Picture 7">
            <a:extLst>
              <a:ext uri="{FF2B5EF4-FFF2-40B4-BE49-F238E27FC236}">
                <a16:creationId xmlns:a16="http://schemas.microsoft.com/office/drawing/2014/main" id="{A31E2752-3E12-522B-C4EF-574F7CDB76D5}"/>
              </a:ext>
            </a:extLst>
          </p:cNvPr>
          <p:cNvPicPr>
            <a:picLocks noChangeAspect="1"/>
          </p:cNvPicPr>
          <p:nvPr/>
        </p:nvPicPr>
        <p:blipFill>
          <a:blip r:embed="rId5"/>
          <a:stretch>
            <a:fillRect/>
          </a:stretch>
        </p:blipFill>
        <p:spPr>
          <a:xfrm>
            <a:off x="7465728" y="3771838"/>
            <a:ext cx="1628069" cy="1628069"/>
          </a:xfrm>
          <a:prstGeom prst="rect">
            <a:avLst/>
          </a:prstGeom>
        </p:spPr>
      </p:pic>
      <p:pic>
        <p:nvPicPr>
          <p:cNvPr id="9" name="Picture 8">
            <a:extLst>
              <a:ext uri="{FF2B5EF4-FFF2-40B4-BE49-F238E27FC236}">
                <a16:creationId xmlns:a16="http://schemas.microsoft.com/office/drawing/2014/main" id="{1E1A47B0-55F8-BC1D-C3A3-9E80CFBFA4E9}"/>
              </a:ext>
            </a:extLst>
          </p:cNvPr>
          <p:cNvPicPr>
            <a:picLocks noChangeAspect="1"/>
          </p:cNvPicPr>
          <p:nvPr/>
        </p:nvPicPr>
        <p:blipFill>
          <a:blip r:embed="rId6"/>
          <a:stretch>
            <a:fillRect/>
          </a:stretch>
        </p:blipFill>
        <p:spPr>
          <a:xfrm>
            <a:off x="9661060" y="3771838"/>
            <a:ext cx="1628068" cy="1628068"/>
          </a:xfrm>
          <a:prstGeom prst="rect">
            <a:avLst/>
          </a:prstGeom>
        </p:spPr>
      </p:pic>
    </p:spTree>
    <p:extLst>
      <p:ext uri="{BB962C8B-B14F-4D97-AF65-F5344CB8AC3E}">
        <p14:creationId xmlns:p14="http://schemas.microsoft.com/office/powerpoint/2010/main" val="267267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7A234-8453-3B62-8F2F-F6033756731E}"/>
              </a:ext>
            </a:extLst>
          </p:cNvPr>
          <p:cNvSpPr>
            <a:spLocks noGrp="1"/>
          </p:cNvSpPr>
          <p:nvPr>
            <p:ph type="title"/>
          </p:nvPr>
        </p:nvSpPr>
        <p:spPr>
          <a:xfrm>
            <a:off x="2774950" y="920197"/>
            <a:ext cx="6642099" cy="3011190"/>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Code Repository</a:t>
            </a:r>
          </a:p>
        </p:txBody>
      </p:sp>
      <p:pic>
        <p:nvPicPr>
          <p:cNvPr id="4" name="Picture 6" descr="GitHub Logo and symbol, meaning, history, PNG, brand">
            <a:extLst>
              <a:ext uri="{FF2B5EF4-FFF2-40B4-BE49-F238E27FC236}">
                <a16:creationId xmlns:a16="http://schemas.microsoft.com/office/drawing/2014/main" id="{31FB2E1F-8DF2-8026-9FBC-09ED329846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021" y="990837"/>
            <a:ext cx="2381956" cy="133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723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CodeCommit – Deprecation</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5"/>
            <a:ext cx="10515600" cy="1685219"/>
          </a:xfrm>
        </p:spPr>
        <p:txBody>
          <a:bodyPr/>
          <a:lstStyle/>
          <a:p>
            <a:r>
              <a:rPr lang="en-US">
                <a:latin typeface="Arial" panose="020B0604020202020204" pitchFamily="34" charset="0"/>
                <a:cs typeface="Arial" panose="020B0604020202020204" pitchFamily="34" charset="0"/>
              </a:rPr>
              <a:t>On July 25</a:t>
            </a:r>
            <a:r>
              <a:rPr lang="en-US" baseline="30000">
                <a:latin typeface="Arial" panose="020B0604020202020204" pitchFamily="34" charset="0"/>
                <a:cs typeface="Arial" panose="020B0604020202020204" pitchFamily="34" charset="0"/>
              </a:rPr>
              <a:t>th</a:t>
            </a:r>
            <a:r>
              <a:rPr lang="en-US">
                <a:latin typeface="Arial" panose="020B0604020202020204" pitchFamily="34" charset="0"/>
                <a:cs typeface="Arial" panose="020B0604020202020204" pitchFamily="34" charset="0"/>
              </a:rPr>
              <a:t> 2024, AWS abruptly discontinued CodeCommit</a:t>
            </a:r>
          </a:p>
          <a:p>
            <a:r>
              <a:rPr lang="en-US">
                <a:latin typeface="Arial" panose="020B0604020202020204" pitchFamily="34" charset="0"/>
                <a:cs typeface="Arial" panose="020B0604020202020204" pitchFamily="34" charset="0"/>
              </a:rPr>
              <a:t>AWS now recommends to migrate or use an external Git Solution</a:t>
            </a:r>
            <a:endParaRPr lang="en-US" dirty="0">
              <a:latin typeface="Arial" panose="020B0604020202020204" pitchFamily="34" charset="0"/>
              <a:cs typeface="Arial" panose="020B0604020202020204" pitchFamily="34" charset="0"/>
            </a:endParaRPr>
          </a:p>
        </p:txBody>
      </p:sp>
      <p:pic>
        <p:nvPicPr>
          <p:cNvPr id="1026" name="Picture 2" descr="Gitlab Logo and symbol, meaning, history, PNG, brand">
            <a:extLst>
              <a:ext uri="{FF2B5EF4-FFF2-40B4-BE49-F238E27FC236}">
                <a16:creationId xmlns:a16="http://schemas.microsoft.com/office/drawing/2014/main" id="{9EC2B142-9DCB-D680-6615-4312655F9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534" y="3781778"/>
            <a:ext cx="2277533" cy="1282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Git Logo Icon - Free Download Logos Logo Icons | IconScout">
            <a:extLst>
              <a:ext uri="{FF2B5EF4-FFF2-40B4-BE49-F238E27FC236}">
                <a16:creationId xmlns:a16="http://schemas.microsoft.com/office/drawing/2014/main" id="{FC66941C-E5D3-9B69-2C72-340272A5C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246" y="3580643"/>
            <a:ext cx="1685219" cy="16852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Logo and symbol, meaning, history, PNG, brand">
            <a:extLst>
              <a:ext uri="{FF2B5EF4-FFF2-40B4-BE49-F238E27FC236}">
                <a16:creationId xmlns:a16="http://schemas.microsoft.com/office/drawing/2014/main" id="{0F71628A-0111-1E9A-3B52-5DE03B31D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4644" y="3753327"/>
            <a:ext cx="2381956" cy="1339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wnload Bitbucket Logo in SVG Vector or PNG File Format - Logo.wine">
            <a:extLst>
              <a:ext uri="{FF2B5EF4-FFF2-40B4-BE49-F238E27FC236}">
                <a16:creationId xmlns:a16="http://schemas.microsoft.com/office/drawing/2014/main" id="{1E867B8E-D195-F86C-8EA6-EBCF2DDA20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6620" y="3438829"/>
            <a:ext cx="2953269" cy="196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18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96C2-F297-8C0E-30B0-296DE05765E1}"/>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1A641C03-9F49-BAB3-7B3C-91841F2A3C0D}"/>
              </a:ext>
            </a:extLst>
          </p:cNvPr>
          <p:cNvSpPr>
            <a:spLocks noGrp="1"/>
          </p:cNvSpPr>
          <p:nvPr>
            <p:ph idx="1"/>
          </p:nvPr>
        </p:nvSpPr>
        <p:spPr>
          <a:xfrm>
            <a:off x="581193" y="2180496"/>
            <a:ext cx="5256082" cy="3678303"/>
          </a:xfrm>
        </p:spPr>
        <p:txBody>
          <a:bodyPr/>
          <a:lstStyle/>
          <a:p>
            <a:r>
              <a:rPr lang="en-US" dirty="0"/>
              <a:t>Free and </a:t>
            </a:r>
            <a:r>
              <a:rPr lang="en-US" dirty="0" err="1"/>
              <a:t>OpenSource</a:t>
            </a:r>
            <a:r>
              <a:rPr lang="en-US" dirty="0"/>
              <a:t> distributed version control system to track the changes.</a:t>
            </a:r>
          </a:p>
          <a:p>
            <a:r>
              <a:rPr lang="en-US" dirty="0"/>
              <a:t>It favors both, technical and non-technical</a:t>
            </a:r>
          </a:p>
          <a:p>
            <a:r>
              <a:rPr lang="en-US" dirty="0"/>
              <a:t>Version control – To record all the changes made to a file or set of data. This help developers to track and review the changes to the code.</a:t>
            </a:r>
          </a:p>
          <a:p>
            <a:r>
              <a:rPr lang="en-US" dirty="0"/>
              <a:t>It also allows multiple developer to work together (Use of Branch)</a:t>
            </a:r>
          </a:p>
          <a:p>
            <a:pPr marL="0" indent="0">
              <a:buNone/>
            </a:pPr>
            <a:endParaRPr lang="en-US" dirty="0"/>
          </a:p>
        </p:txBody>
      </p:sp>
      <p:pic>
        <p:nvPicPr>
          <p:cNvPr id="1026" name="Picture 2">
            <a:extLst>
              <a:ext uri="{FF2B5EF4-FFF2-40B4-BE49-F238E27FC236}">
                <a16:creationId xmlns:a16="http://schemas.microsoft.com/office/drawing/2014/main" id="{4FF4280D-5FEC-505D-C214-C078E615F2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814" y="2253695"/>
            <a:ext cx="5761993" cy="3902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407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7A234-8453-3B62-8F2F-F6033756731E}"/>
              </a:ext>
            </a:extLst>
          </p:cNvPr>
          <p:cNvSpPr>
            <a:spLocks noGrp="1"/>
          </p:cNvSpPr>
          <p:nvPr>
            <p:ph type="title"/>
          </p:nvPr>
        </p:nvSpPr>
        <p:spPr>
          <a:xfrm>
            <a:off x="786774" y="1201629"/>
            <a:ext cx="4938523" cy="2885715"/>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AWS Code Pipeline</a:t>
            </a:r>
          </a:p>
        </p:txBody>
      </p:sp>
      <p:pic>
        <p:nvPicPr>
          <p:cNvPr id="5" name="Picture 4">
            <a:extLst>
              <a:ext uri="{FF2B5EF4-FFF2-40B4-BE49-F238E27FC236}">
                <a16:creationId xmlns:a16="http://schemas.microsoft.com/office/drawing/2014/main" id="{897327A3-AA50-3FBB-3166-6953E5E8EB44}"/>
              </a:ext>
            </a:extLst>
          </p:cNvPr>
          <p:cNvPicPr>
            <a:picLocks noChangeAspect="1"/>
          </p:cNvPicPr>
          <p:nvPr/>
        </p:nvPicPr>
        <p:blipFill>
          <a:blip r:embed="rId2"/>
          <a:stretch>
            <a:fillRect/>
          </a:stretch>
        </p:blipFill>
        <p:spPr>
          <a:xfrm>
            <a:off x="7597811" y="1201629"/>
            <a:ext cx="3057115" cy="3083023"/>
          </a:xfrm>
          <a:prstGeom prst="rect">
            <a:avLst/>
          </a:prstGeom>
        </p:spPr>
      </p:pic>
    </p:spTree>
    <p:extLst>
      <p:ext uri="{BB962C8B-B14F-4D97-AF65-F5344CB8AC3E}">
        <p14:creationId xmlns:p14="http://schemas.microsoft.com/office/powerpoint/2010/main" val="3720390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a:xfrm>
            <a:off x="702275" y="711115"/>
            <a:ext cx="10515600" cy="810532"/>
          </a:xfrm>
        </p:spPr>
        <p:txBody>
          <a:bodyPr>
            <a:normAutofit/>
          </a:bodyPr>
          <a:lstStyle/>
          <a:p>
            <a:r>
              <a:rPr lang="en-US" sz="3600" dirty="0">
                <a:latin typeface="Arial" panose="020B0604020202020204" pitchFamily="34" charset="0"/>
                <a:cs typeface="Arial" panose="020B0604020202020204" pitchFamily="34" charset="0"/>
              </a:rPr>
              <a:t>AWS Code Pipeline</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908121"/>
            <a:ext cx="10515600" cy="4351338"/>
          </a:xfrm>
        </p:spPr>
        <p:txBody>
          <a:bodyPr>
            <a:normAutofit fontScale="92500" lnSpcReduction="10000"/>
          </a:bodyPr>
          <a:lstStyle/>
          <a:p>
            <a:r>
              <a:rPr lang="en-US" sz="2400" dirty="0">
                <a:latin typeface="Arial" panose="020B0604020202020204" pitchFamily="34" charset="0"/>
                <a:cs typeface="Arial" panose="020B0604020202020204" pitchFamily="34" charset="0"/>
              </a:rPr>
              <a:t>Visual Workflow to orchestrate your CICD</a:t>
            </a:r>
          </a:p>
          <a:p>
            <a:r>
              <a:rPr lang="en-US" sz="2400" dirty="0">
                <a:latin typeface="Arial" panose="020B0604020202020204" pitchFamily="34" charset="0"/>
                <a:cs typeface="Arial" panose="020B0604020202020204" pitchFamily="34" charset="0"/>
              </a:rPr>
              <a:t>Source – S3, </a:t>
            </a:r>
            <a:r>
              <a:rPr lang="en-US" sz="2400" dirty="0" err="1">
                <a:latin typeface="Arial" panose="020B0604020202020204" pitchFamily="34" charset="0"/>
                <a:cs typeface="Arial" panose="020B0604020202020204" pitchFamily="34" charset="0"/>
              </a:rPr>
              <a:t>BitBucket</a:t>
            </a:r>
            <a:r>
              <a:rPr lang="en-US" sz="2400" dirty="0">
                <a:latin typeface="Arial" panose="020B0604020202020204" pitchFamily="34" charset="0"/>
                <a:cs typeface="Arial" panose="020B0604020202020204" pitchFamily="34" charset="0"/>
              </a:rPr>
              <a:t>, GitHub, Git, </a:t>
            </a:r>
            <a:r>
              <a:rPr lang="en-US" sz="2400" dirty="0" err="1">
                <a:latin typeface="Arial" panose="020B0604020202020204" pitchFamily="34" charset="0"/>
                <a:cs typeface="Arial" panose="020B0604020202020204" pitchFamily="34" charset="0"/>
              </a:rPr>
              <a:t>BitBucket</a:t>
            </a:r>
            <a:r>
              <a:rPr lang="en-US" sz="2400" dirty="0">
                <a:latin typeface="Arial" panose="020B0604020202020204" pitchFamily="34" charset="0"/>
                <a:cs typeface="Arial" panose="020B0604020202020204" pitchFamily="34" charset="0"/>
              </a:rPr>
              <a:t>, etc.</a:t>
            </a:r>
          </a:p>
          <a:p>
            <a:r>
              <a:rPr lang="en-US" sz="2400" dirty="0">
                <a:latin typeface="Arial" panose="020B0604020202020204" pitchFamily="34" charset="0"/>
                <a:cs typeface="Arial" panose="020B0604020202020204" pitchFamily="34" charset="0"/>
              </a:rPr>
              <a:t>Build – </a:t>
            </a:r>
            <a:r>
              <a:rPr lang="en-US" sz="2400" dirty="0" err="1">
                <a:latin typeface="Arial" panose="020B0604020202020204" pitchFamily="34" charset="0"/>
                <a:cs typeface="Arial" panose="020B0604020202020204" pitchFamily="34" charset="0"/>
              </a:rPr>
              <a:t>CodeBuild,Jenkins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CloudBees</a:t>
            </a:r>
            <a:r>
              <a:rPr lang="en-US" sz="2400" dirty="0">
                <a:latin typeface="Arial" panose="020B0604020202020204" pitchFamily="34" charset="0"/>
                <a:cs typeface="Arial" panose="020B0604020202020204" pitchFamily="34" charset="0"/>
              </a:rPr>
              <a:t>, TeamCity, etc.</a:t>
            </a:r>
          </a:p>
          <a:p>
            <a:r>
              <a:rPr lang="en-US" sz="2400" dirty="0">
                <a:latin typeface="Arial" panose="020B0604020202020204" pitchFamily="34" charset="0"/>
                <a:cs typeface="Arial" panose="020B0604020202020204" pitchFamily="34" charset="0"/>
              </a:rPr>
              <a:t>Test – </a:t>
            </a:r>
            <a:r>
              <a:rPr lang="en-US" sz="2400" dirty="0" err="1">
                <a:latin typeface="Arial" panose="020B0604020202020204" pitchFamily="34" charset="0"/>
                <a:cs typeface="Arial" panose="020B0604020202020204" pitchFamily="34" charset="0"/>
              </a:rPr>
              <a:t>CodeBuild</a:t>
            </a:r>
            <a:r>
              <a:rPr lang="en-US" sz="2400" dirty="0">
                <a:latin typeface="Arial" panose="020B0604020202020204" pitchFamily="34" charset="0"/>
                <a:cs typeface="Arial" panose="020B0604020202020204" pitchFamily="34" charset="0"/>
              </a:rPr>
              <a:t>, AWS Device Farm, 3</a:t>
            </a:r>
            <a:r>
              <a:rPr lang="en-US" sz="2400" baseline="30000" dirty="0">
                <a:latin typeface="Arial" panose="020B0604020202020204" pitchFamily="34" charset="0"/>
                <a:cs typeface="Arial" panose="020B0604020202020204" pitchFamily="34" charset="0"/>
              </a:rPr>
              <a:t>rd</a:t>
            </a:r>
            <a:r>
              <a:rPr lang="en-US" sz="2400" dirty="0">
                <a:latin typeface="Arial" panose="020B0604020202020204" pitchFamily="34" charset="0"/>
                <a:cs typeface="Arial" panose="020B0604020202020204" pitchFamily="34" charset="0"/>
              </a:rPr>
              <a:t> Party tools, etc.</a:t>
            </a:r>
          </a:p>
          <a:p>
            <a:r>
              <a:rPr lang="en-US" sz="2400" dirty="0">
                <a:latin typeface="Arial" panose="020B0604020202020204" pitchFamily="34" charset="0"/>
                <a:cs typeface="Arial" panose="020B0604020202020204" pitchFamily="34" charset="0"/>
              </a:rPr>
              <a:t>Deploy – </a:t>
            </a:r>
            <a:r>
              <a:rPr lang="en-US" sz="2400" dirty="0" err="1">
                <a:latin typeface="Arial" panose="020B0604020202020204" pitchFamily="34" charset="0"/>
                <a:cs typeface="Arial" panose="020B0604020202020204" pitchFamily="34" charset="0"/>
              </a:rPr>
              <a:t>CodeDeploy</a:t>
            </a:r>
            <a:r>
              <a:rPr lang="en-US" sz="2400" dirty="0">
                <a:latin typeface="Arial" panose="020B0604020202020204" pitchFamily="34" charset="0"/>
                <a:cs typeface="Arial" panose="020B0604020202020204" pitchFamily="34" charset="0"/>
              </a:rPr>
              <a:t>, Elastic Beanstalk, CloudFormation, ECS, S3, etc.</a:t>
            </a:r>
          </a:p>
          <a:p>
            <a:r>
              <a:rPr lang="en-US" sz="2400" dirty="0">
                <a:latin typeface="Arial" panose="020B0604020202020204" pitchFamily="34" charset="0"/>
                <a:cs typeface="Arial" panose="020B0604020202020204" pitchFamily="34" charset="0"/>
              </a:rPr>
              <a:t>Invoke – Lambda, Step Function</a:t>
            </a:r>
          </a:p>
          <a:p>
            <a:r>
              <a:rPr lang="en-US" sz="2400" dirty="0">
                <a:latin typeface="Arial" panose="020B0604020202020204" pitchFamily="34" charset="0"/>
                <a:cs typeface="Arial" panose="020B0604020202020204" pitchFamily="34" charset="0"/>
              </a:rPr>
              <a:t>It consists of Stages:</a:t>
            </a:r>
          </a:p>
          <a:p>
            <a:pPr lvl="1"/>
            <a:r>
              <a:rPr lang="en-US" sz="2000" dirty="0">
                <a:latin typeface="Arial" panose="020B0604020202020204" pitchFamily="34" charset="0"/>
                <a:cs typeface="Arial" panose="020B0604020202020204" pitchFamily="34" charset="0"/>
              </a:rPr>
              <a:t>Each stage can have sequential actions and/or parallel actions</a:t>
            </a:r>
          </a:p>
          <a:p>
            <a:pPr lvl="1"/>
            <a:r>
              <a:rPr lang="en-US" sz="2000" dirty="0" err="1">
                <a:latin typeface="Arial" panose="020B0604020202020204" pitchFamily="34" charset="0"/>
                <a:cs typeface="Arial" panose="020B0604020202020204" pitchFamily="34" charset="0"/>
              </a:rPr>
              <a:t>Eg.</a:t>
            </a:r>
            <a:r>
              <a:rPr lang="en-US" sz="2000" dirty="0">
                <a:latin typeface="Arial" panose="020B0604020202020204" pitchFamily="34" charset="0"/>
                <a:cs typeface="Arial" panose="020B0604020202020204" pitchFamily="34" charset="0"/>
              </a:rPr>
              <a:t> Build -&gt; Test -&gt; Deploy -&gt; Load Testing -&gt; so on…</a:t>
            </a:r>
          </a:p>
          <a:p>
            <a:pPr lvl="1"/>
            <a:r>
              <a:rPr lang="en-US" sz="2000" dirty="0">
                <a:latin typeface="Arial" panose="020B0604020202020204" pitchFamily="34" charset="0"/>
                <a:cs typeface="Arial" panose="020B0604020202020204" pitchFamily="34" charset="0"/>
              </a:rPr>
              <a:t>Manual approval can be defined at any stage</a:t>
            </a:r>
          </a:p>
        </p:txBody>
      </p:sp>
    </p:spTree>
    <p:extLst>
      <p:ext uri="{BB962C8B-B14F-4D97-AF65-F5344CB8AC3E}">
        <p14:creationId xmlns:p14="http://schemas.microsoft.com/office/powerpoint/2010/main" val="1093258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a:xfrm>
            <a:off x="680156" y="173214"/>
            <a:ext cx="10515600" cy="1325563"/>
          </a:xfrm>
        </p:spPr>
        <p:txBody>
          <a:bodyPr/>
          <a:lstStyle/>
          <a:p>
            <a:r>
              <a:rPr lang="en-US" dirty="0">
                <a:latin typeface="Arial" panose="020B0604020202020204" pitchFamily="34" charset="0"/>
                <a:cs typeface="Arial" panose="020B0604020202020204" pitchFamily="34" charset="0"/>
              </a:rPr>
              <a:t>Technology Stack for CICD</a:t>
            </a:r>
          </a:p>
        </p:txBody>
      </p:sp>
      <p:grpSp>
        <p:nvGrpSpPr>
          <p:cNvPr id="4" name="Group 3">
            <a:extLst>
              <a:ext uri="{FF2B5EF4-FFF2-40B4-BE49-F238E27FC236}">
                <a16:creationId xmlns:a16="http://schemas.microsoft.com/office/drawing/2014/main" id="{86AEFF70-C83E-42D0-71FA-7C00876453AC}"/>
              </a:ext>
            </a:extLst>
          </p:cNvPr>
          <p:cNvGrpSpPr/>
          <p:nvPr/>
        </p:nvGrpSpPr>
        <p:grpSpPr>
          <a:xfrm>
            <a:off x="1779373" y="2011172"/>
            <a:ext cx="8291383" cy="4364916"/>
            <a:chOff x="1544595" y="1689895"/>
            <a:chExt cx="9229339" cy="4747975"/>
          </a:xfrm>
        </p:grpSpPr>
        <p:pic>
          <p:nvPicPr>
            <p:cNvPr id="5" name="Picture 4" descr="A diagram of a software project&#10;&#10;Description automatically generated">
              <a:extLst>
                <a:ext uri="{FF2B5EF4-FFF2-40B4-BE49-F238E27FC236}">
                  <a16:creationId xmlns:a16="http://schemas.microsoft.com/office/drawing/2014/main" id="{EAD0CA73-3DFA-5E97-6FE9-5F33E4E4E887}"/>
                </a:ext>
              </a:extLst>
            </p:cNvPr>
            <p:cNvPicPr>
              <a:picLocks noChangeAspect="1"/>
            </p:cNvPicPr>
            <p:nvPr/>
          </p:nvPicPr>
          <p:blipFill rotWithShape="1">
            <a:blip r:embed="rId2"/>
            <a:srcRect/>
            <a:stretch/>
          </p:blipFill>
          <p:spPr>
            <a:xfrm>
              <a:off x="1557867" y="1689895"/>
              <a:ext cx="9216067" cy="4691815"/>
            </a:xfrm>
            <a:prstGeom prst="rect">
              <a:avLst/>
            </a:prstGeom>
          </p:spPr>
        </p:pic>
        <p:sp>
          <p:nvSpPr>
            <p:cNvPr id="3" name="Freeform 2">
              <a:extLst>
                <a:ext uri="{FF2B5EF4-FFF2-40B4-BE49-F238E27FC236}">
                  <a16:creationId xmlns:a16="http://schemas.microsoft.com/office/drawing/2014/main" id="{4C186485-8BDC-9148-73E6-9F39CACEF3A6}"/>
                </a:ext>
              </a:extLst>
            </p:cNvPr>
            <p:cNvSpPr/>
            <p:nvPr/>
          </p:nvSpPr>
          <p:spPr>
            <a:xfrm>
              <a:off x="1544595" y="5943600"/>
              <a:ext cx="4992129" cy="494270"/>
            </a:xfrm>
            <a:custGeom>
              <a:avLst/>
              <a:gdLst>
                <a:gd name="connsiteX0" fmla="*/ 0 w 4992129"/>
                <a:gd name="connsiteY0" fmla="*/ 494270 h 494270"/>
                <a:gd name="connsiteX1" fmla="*/ 24713 w 4992129"/>
                <a:gd name="connsiteY1" fmla="*/ 0 h 494270"/>
                <a:gd name="connsiteX2" fmla="*/ 4992129 w 4992129"/>
                <a:gd name="connsiteY2" fmla="*/ 444843 h 494270"/>
                <a:gd name="connsiteX3" fmla="*/ 0 w 4992129"/>
                <a:gd name="connsiteY3" fmla="*/ 494270 h 494270"/>
              </a:gdLst>
              <a:ahLst/>
              <a:cxnLst>
                <a:cxn ang="0">
                  <a:pos x="connsiteX0" y="connsiteY0"/>
                </a:cxn>
                <a:cxn ang="0">
                  <a:pos x="connsiteX1" y="connsiteY1"/>
                </a:cxn>
                <a:cxn ang="0">
                  <a:pos x="connsiteX2" y="connsiteY2"/>
                </a:cxn>
                <a:cxn ang="0">
                  <a:pos x="connsiteX3" y="connsiteY3"/>
                </a:cxn>
              </a:cxnLst>
              <a:rect l="l" t="t" r="r" b="b"/>
              <a:pathLst>
                <a:path w="4992129" h="494270">
                  <a:moveTo>
                    <a:pt x="0" y="494270"/>
                  </a:moveTo>
                  <a:lnTo>
                    <a:pt x="24713" y="0"/>
                  </a:lnTo>
                  <a:lnTo>
                    <a:pt x="4992129" y="444843"/>
                  </a:lnTo>
                  <a:lnTo>
                    <a:pt x="0" y="49427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3704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Code Pipeline - Artifacts</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5"/>
            <a:ext cx="10515600" cy="1248501"/>
          </a:xfrm>
        </p:spPr>
        <p:txBody>
          <a:bodyPr/>
          <a:lstStyle/>
          <a:p>
            <a:r>
              <a:rPr lang="en-US" dirty="0">
                <a:latin typeface="Arial" panose="020B0604020202020204" pitchFamily="34" charset="0"/>
                <a:cs typeface="Arial" panose="020B0604020202020204" pitchFamily="34" charset="0"/>
              </a:rPr>
              <a:t>Each pipeline stage can create artifacts</a:t>
            </a:r>
          </a:p>
          <a:p>
            <a:r>
              <a:rPr lang="en-US" dirty="0">
                <a:latin typeface="Arial" panose="020B0604020202020204" pitchFamily="34" charset="0"/>
                <a:cs typeface="Arial" panose="020B0604020202020204" pitchFamily="34" charset="0"/>
              </a:rPr>
              <a:t>Artifacts stored in an S3 bucket and passed on to the next stage</a:t>
            </a:r>
          </a:p>
        </p:txBody>
      </p:sp>
      <p:pic>
        <p:nvPicPr>
          <p:cNvPr id="4" name="Picture 3">
            <a:extLst>
              <a:ext uri="{FF2B5EF4-FFF2-40B4-BE49-F238E27FC236}">
                <a16:creationId xmlns:a16="http://schemas.microsoft.com/office/drawing/2014/main" id="{24B2B0CF-B599-4AA2-8BE7-6CE3F8CCA433}"/>
              </a:ext>
            </a:extLst>
          </p:cNvPr>
          <p:cNvPicPr>
            <a:picLocks noChangeAspect="1"/>
          </p:cNvPicPr>
          <p:nvPr/>
        </p:nvPicPr>
        <p:blipFill>
          <a:blip r:embed="rId2"/>
          <a:stretch>
            <a:fillRect/>
          </a:stretch>
        </p:blipFill>
        <p:spPr>
          <a:xfrm>
            <a:off x="1425680" y="2959680"/>
            <a:ext cx="8900573" cy="2961493"/>
          </a:xfrm>
          <a:prstGeom prst="rect">
            <a:avLst/>
          </a:prstGeom>
        </p:spPr>
      </p:pic>
    </p:spTree>
    <p:extLst>
      <p:ext uri="{BB962C8B-B14F-4D97-AF65-F5344CB8AC3E}">
        <p14:creationId xmlns:p14="http://schemas.microsoft.com/office/powerpoint/2010/main" val="4249717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Code Pipeline - Troubleshooting</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For </a:t>
            </a:r>
            <a:r>
              <a:rPr lang="en-US" dirty="0" err="1">
                <a:latin typeface="Arial" panose="020B0604020202020204" pitchFamily="34" charset="0"/>
                <a:cs typeface="Arial" panose="020B0604020202020204" pitchFamily="34" charset="0"/>
              </a:rPr>
              <a:t>CodePipeline</a:t>
            </a:r>
            <a:r>
              <a:rPr lang="en-US" dirty="0">
                <a:latin typeface="Arial" panose="020B0604020202020204" pitchFamily="34" charset="0"/>
                <a:cs typeface="Arial" panose="020B0604020202020204" pitchFamily="34" charset="0"/>
              </a:rPr>
              <a:t> Pipeline/Action/Stage Execution State Changes</a:t>
            </a:r>
          </a:p>
          <a:p>
            <a:r>
              <a:rPr lang="en-US" dirty="0">
                <a:latin typeface="Arial" panose="020B0604020202020204" pitchFamily="34" charset="0"/>
                <a:cs typeface="Arial" panose="020B0604020202020204" pitchFamily="34" charset="0"/>
              </a:rPr>
              <a:t>Use CloudWatch Events.</a:t>
            </a:r>
          </a:p>
          <a:p>
            <a:r>
              <a:rPr lang="en-US" dirty="0">
                <a:latin typeface="Arial" panose="020B0604020202020204" pitchFamily="34" charset="0"/>
                <a:cs typeface="Arial" panose="020B0604020202020204" pitchFamily="34" charset="0"/>
              </a:rPr>
              <a:t>If </a:t>
            </a:r>
            <a:r>
              <a:rPr lang="en-US" dirty="0" err="1">
                <a:latin typeface="Arial" panose="020B0604020202020204" pitchFamily="34" charset="0"/>
                <a:cs typeface="Arial" panose="020B0604020202020204" pitchFamily="34" charset="0"/>
              </a:rPr>
              <a:t>CodePipeline</a:t>
            </a:r>
            <a:r>
              <a:rPr lang="en-US" dirty="0">
                <a:latin typeface="Arial" panose="020B0604020202020204" pitchFamily="34" charset="0"/>
                <a:cs typeface="Arial" panose="020B0604020202020204" pitchFamily="34" charset="0"/>
              </a:rPr>
              <a:t> fails a stage, your pipeline stops and you can get information in the console</a:t>
            </a:r>
          </a:p>
          <a:p>
            <a:r>
              <a:rPr lang="en-US" dirty="0">
                <a:latin typeface="Arial" panose="020B0604020202020204" pitchFamily="34" charset="0"/>
                <a:cs typeface="Arial" panose="020B0604020202020204" pitchFamily="34" charset="0"/>
              </a:rPr>
              <a:t>If pipeline can’t perform an action, make sure the “IAM Service Role” attached does have enough IAM permission (IAM Policy)</a:t>
            </a:r>
          </a:p>
          <a:p>
            <a:r>
              <a:rPr lang="en-US" dirty="0">
                <a:latin typeface="Arial" panose="020B0604020202020204" pitchFamily="34" charset="0"/>
                <a:cs typeface="Arial" panose="020B0604020202020204" pitchFamily="34" charset="0"/>
              </a:rPr>
              <a:t>AWS CloudTrail can be used to audit AWS API calls.</a:t>
            </a:r>
          </a:p>
        </p:txBody>
      </p:sp>
    </p:spTree>
    <p:extLst>
      <p:ext uri="{BB962C8B-B14F-4D97-AF65-F5344CB8AC3E}">
        <p14:creationId xmlns:p14="http://schemas.microsoft.com/office/powerpoint/2010/main" val="271951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7A234-8453-3B62-8F2F-F6033756731E}"/>
              </a:ext>
            </a:extLst>
          </p:cNvPr>
          <p:cNvSpPr>
            <a:spLocks noGrp="1"/>
          </p:cNvSpPr>
          <p:nvPr>
            <p:ph type="title"/>
          </p:nvPr>
        </p:nvSpPr>
        <p:spPr>
          <a:xfrm>
            <a:off x="838200" y="1174819"/>
            <a:ext cx="5381847" cy="2858363"/>
          </a:xfrm>
        </p:spPr>
        <p:txBody>
          <a:bodyPr vert="horz" lIns="91440" tIns="45720" rIns="91440" bIns="45720" rtlCol="0" anchor="b">
            <a:normAutofit/>
          </a:bodyPr>
          <a:lstStyle/>
          <a:p>
            <a:r>
              <a:rPr lang="en-US" sz="7200" dirty="0">
                <a:solidFill>
                  <a:schemeClr val="tx1"/>
                </a:solidFill>
              </a:rPr>
              <a:t>AWS </a:t>
            </a:r>
            <a:r>
              <a:rPr lang="en-US" sz="7200" dirty="0" err="1">
                <a:solidFill>
                  <a:schemeClr val="tx1"/>
                </a:solidFill>
              </a:rPr>
              <a:t>CodeBuild</a:t>
            </a:r>
            <a:endParaRPr lang="en-US" sz="7200" dirty="0">
              <a:solidFill>
                <a:schemeClr val="tx1"/>
              </a:solidFill>
            </a:endParaRPr>
          </a:p>
        </p:txBody>
      </p:sp>
      <p:pic>
        <p:nvPicPr>
          <p:cNvPr id="5" name="Picture 4">
            <a:extLst>
              <a:ext uri="{FF2B5EF4-FFF2-40B4-BE49-F238E27FC236}">
                <a16:creationId xmlns:a16="http://schemas.microsoft.com/office/drawing/2014/main" id="{050E2A3C-A248-E9D0-FF8E-22FD2CAABE5A}"/>
              </a:ext>
            </a:extLst>
          </p:cNvPr>
          <p:cNvPicPr>
            <a:picLocks noChangeAspect="1"/>
          </p:cNvPicPr>
          <p:nvPr/>
        </p:nvPicPr>
        <p:blipFill>
          <a:blip r:embed="rId2"/>
          <a:stretch>
            <a:fillRect/>
          </a:stretch>
        </p:blipFill>
        <p:spPr>
          <a:xfrm>
            <a:off x="8095537" y="1380138"/>
            <a:ext cx="2487881" cy="2467149"/>
          </a:xfrm>
          <a:prstGeom prst="rect">
            <a:avLst/>
          </a:prstGeom>
        </p:spPr>
      </p:pic>
    </p:spTree>
    <p:extLst>
      <p:ext uri="{BB962C8B-B14F-4D97-AF65-F5344CB8AC3E}">
        <p14:creationId xmlns:p14="http://schemas.microsoft.com/office/powerpoint/2010/main" val="2114670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AWS </a:t>
            </a:r>
            <a:r>
              <a:rPr lang="en-US" dirty="0" err="1">
                <a:latin typeface="Arial" panose="020B0604020202020204" pitchFamily="34" charset="0"/>
                <a:cs typeface="Arial" panose="020B0604020202020204" pitchFamily="34" charset="0"/>
              </a:rPr>
              <a:t>CodeBuild</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p:txBody>
          <a:bodyPr>
            <a:normAutofit fontScale="92500" lnSpcReduction="20000"/>
          </a:bodyPr>
          <a:lstStyle/>
          <a:p>
            <a:r>
              <a:rPr lang="en-IN" dirty="0"/>
              <a:t>A fully managed continuous integration (CI) service </a:t>
            </a:r>
          </a:p>
          <a:p>
            <a:r>
              <a:rPr lang="en-IN" dirty="0"/>
              <a:t>Continuous scaling (no servers to manage or provision – no build queue) </a:t>
            </a:r>
          </a:p>
          <a:p>
            <a:r>
              <a:rPr lang="en-IN" dirty="0"/>
              <a:t>Compile source code, run tests, produce software packages... </a:t>
            </a:r>
          </a:p>
          <a:p>
            <a:r>
              <a:rPr lang="en-IN" dirty="0"/>
              <a:t>Alternative to other build tools (e.g., Jenkins) </a:t>
            </a:r>
          </a:p>
          <a:p>
            <a:r>
              <a:rPr lang="en-IN" dirty="0"/>
              <a:t>Charged per minute for compute resources (time it takes to complete the builds) </a:t>
            </a:r>
          </a:p>
          <a:p>
            <a:r>
              <a:rPr lang="en-IN" dirty="0"/>
              <a:t>Leverages Docker under the hood for reproducible builds </a:t>
            </a:r>
          </a:p>
          <a:p>
            <a:r>
              <a:rPr lang="en-IN" dirty="0"/>
              <a:t>Use prepackaged Docker images or create your own custom Docker image </a:t>
            </a:r>
          </a:p>
          <a:p>
            <a:r>
              <a:rPr lang="en-IN" dirty="0"/>
              <a:t>Security: </a:t>
            </a:r>
          </a:p>
          <a:p>
            <a:pPr lvl="1"/>
            <a:r>
              <a:rPr lang="en-IN" dirty="0"/>
              <a:t>Integration with KMS for encryption of build artifacts</a:t>
            </a:r>
          </a:p>
          <a:p>
            <a:pPr lvl="1"/>
            <a:r>
              <a:rPr lang="en-IN" dirty="0"/>
              <a:t>IAM for </a:t>
            </a:r>
            <a:r>
              <a:rPr lang="en-IN" dirty="0" err="1"/>
              <a:t>CodeBuild</a:t>
            </a:r>
            <a:r>
              <a:rPr lang="en-IN" dirty="0"/>
              <a:t> permissions, and VPC for network security </a:t>
            </a:r>
          </a:p>
          <a:p>
            <a:pPr lvl="1"/>
            <a:r>
              <a:rPr lang="en-IN" dirty="0"/>
              <a:t>AWS CloudTrail for API calls logging</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9325C44-2FF7-75E6-4BE7-33269B041D46}"/>
              </a:ext>
            </a:extLst>
          </p:cNvPr>
          <p:cNvPicPr>
            <a:picLocks noChangeAspect="1"/>
          </p:cNvPicPr>
          <p:nvPr/>
        </p:nvPicPr>
        <p:blipFill>
          <a:blip r:embed="rId2"/>
          <a:stretch>
            <a:fillRect/>
          </a:stretch>
        </p:blipFill>
        <p:spPr>
          <a:xfrm>
            <a:off x="10051927" y="2180496"/>
            <a:ext cx="1178305" cy="1168486"/>
          </a:xfrm>
          <a:prstGeom prst="rect">
            <a:avLst/>
          </a:prstGeom>
        </p:spPr>
      </p:pic>
    </p:spTree>
    <p:extLst>
      <p:ext uri="{BB962C8B-B14F-4D97-AF65-F5344CB8AC3E}">
        <p14:creationId xmlns:p14="http://schemas.microsoft.com/office/powerpoint/2010/main" val="2125114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8C21B-72F5-98F3-1B63-DE0147E6E19C}"/>
              </a:ext>
            </a:extLst>
          </p:cNvPr>
          <p:cNvSpPr>
            <a:spLocks noGrp="1"/>
          </p:cNvSpPr>
          <p:nvPr>
            <p:ph type="title"/>
          </p:nvPr>
        </p:nvSpPr>
        <p:spPr/>
        <p:txBody>
          <a:bodyPr/>
          <a:lstStyle/>
          <a:p>
            <a:r>
              <a:rPr lang="en-IN" dirty="0"/>
              <a:t>Introduction</a:t>
            </a:r>
          </a:p>
        </p:txBody>
      </p:sp>
      <p:sp>
        <p:nvSpPr>
          <p:cNvPr id="3" name="Text Placeholder 2">
            <a:extLst>
              <a:ext uri="{FF2B5EF4-FFF2-40B4-BE49-F238E27FC236}">
                <a16:creationId xmlns:a16="http://schemas.microsoft.com/office/drawing/2014/main" id="{54F83938-49AB-7740-4697-4421348A5EBB}"/>
              </a:ext>
            </a:extLst>
          </p:cNvPr>
          <p:cNvSpPr>
            <a:spLocks noGrp="1"/>
          </p:cNvSpPr>
          <p:nvPr>
            <p:ph type="body" sz="quarter" idx="11"/>
          </p:nvPr>
        </p:nvSpPr>
        <p:spPr>
          <a:xfrm>
            <a:off x="3118793" y="1675753"/>
            <a:ext cx="4181033" cy="1751057"/>
          </a:xfrm>
        </p:spPr>
        <p:txBody>
          <a:bodyPr/>
          <a:lstStyle/>
          <a:p>
            <a:pPr algn="ctr"/>
            <a:r>
              <a:rPr lang="en-IN" sz="2400" dirty="0">
                <a:solidFill>
                  <a:schemeClr val="bg2">
                    <a:lumMod val="10000"/>
                  </a:schemeClr>
                </a:solidFill>
              </a:rPr>
              <a:t>Parag Sanyashiv</a:t>
            </a:r>
          </a:p>
          <a:p>
            <a:pPr algn="ctr"/>
            <a:r>
              <a:rPr lang="en-IN" sz="1467" dirty="0">
                <a:solidFill>
                  <a:schemeClr val="bg2">
                    <a:lumMod val="10000"/>
                  </a:schemeClr>
                </a:solidFill>
              </a:rPr>
              <a:t>Senior Platform Architect - PCL</a:t>
            </a:r>
          </a:p>
          <a:p>
            <a:pPr algn="ctr"/>
            <a:r>
              <a:rPr lang="en-IN" sz="1333" b="0" dirty="0">
                <a:solidFill>
                  <a:schemeClr val="bg2">
                    <a:lumMod val="10000"/>
                  </a:schemeClr>
                </a:solidFill>
              </a:rPr>
              <a:t>6+ Years of Experience in Implementation and Architecting Solution in </a:t>
            </a:r>
            <a:r>
              <a:rPr lang="en-IN" sz="1333" b="0" dirty="0" err="1">
                <a:solidFill>
                  <a:schemeClr val="bg2">
                    <a:lumMod val="10000"/>
                  </a:schemeClr>
                </a:solidFill>
              </a:rPr>
              <a:t>NewRocket</a:t>
            </a:r>
            <a:r>
              <a:rPr lang="en-IN" sz="1333" b="0" dirty="0">
                <a:solidFill>
                  <a:schemeClr val="bg2">
                    <a:lumMod val="10000"/>
                  </a:schemeClr>
                </a:solidFill>
              </a:rPr>
              <a:t> India </a:t>
            </a:r>
            <a:r>
              <a:rPr lang="en-IN" sz="1333" b="0" dirty="0" err="1">
                <a:solidFill>
                  <a:schemeClr val="bg2">
                    <a:lumMod val="10000"/>
                  </a:schemeClr>
                </a:solidFill>
              </a:rPr>
              <a:t>Pvt.</a:t>
            </a:r>
            <a:r>
              <a:rPr lang="en-IN" sz="1333" b="0" dirty="0">
                <a:solidFill>
                  <a:schemeClr val="bg2">
                    <a:lumMod val="10000"/>
                  </a:schemeClr>
                </a:solidFill>
              </a:rPr>
              <a:t> Ltd.</a:t>
            </a:r>
          </a:p>
          <a:p>
            <a:pPr algn="ctr"/>
            <a:r>
              <a:rPr lang="en-IN" sz="1333" b="0" dirty="0">
                <a:solidFill>
                  <a:schemeClr val="bg2">
                    <a:lumMod val="10000"/>
                  </a:schemeClr>
                </a:solidFill>
              </a:rPr>
              <a:t>Pune, India</a:t>
            </a:r>
          </a:p>
        </p:txBody>
      </p:sp>
      <p:pic>
        <p:nvPicPr>
          <p:cNvPr id="26" name="Content Placeholder 25" descr="A person in a suit&#10;&#10;Description automatically generated with medium confidence">
            <a:extLst>
              <a:ext uri="{FF2B5EF4-FFF2-40B4-BE49-F238E27FC236}">
                <a16:creationId xmlns:a16="http://schemas.microsoft.com/office/drawing/2014/main" id="{2FB13AA0-C741-73EA-A2DA-DC868014291F}"/>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76942" y="1501487"/>
            <a:ext cx="2099195" cy="2099195"/>
          </a:xfrm>
          <a:prstGeom prst="rect">
            <a:avLst/>
          </a:prstGeom>
        </p:spPr>
      </p:pic>
      <p:sp>
        <p:nvSpPr>
          <p:cNvPr id="11" name="TextBox 10">
            <a:extLst>
              <a:ext uri="{FF2B5EF4-FFF2-40B4-BE49-F238E27FC236}">
                <a16:creationId xmlns:a16="http://schemas.microsoft.com/office/drawing/2014/main" id="{04163272-B031-4221-0B7A-95929538D7B0}"/>
              </a:ext>
            </a:extLst>
          </p:cNvPr>
          <p:cNvSpPr txBox="1"/>
          <p:nvPr/>
        </p:nvSpPr>
        <p:spPr>
          <a:xfrm>
            <a:off x="2224588" y="4028067"/>
            <a:ext cx="3533779" cy="1416157"/>
          </a:xfrm>
          <a:prstGeom prst="rect">
            <a:avLst/>
          </a:prstGeom>
          <a:noFill/>
        </p:spPr>
        <p:txBody>
          <a:bodyPr wrap="square" lIns="0" tIns="0" rIns="0" bIns="0" rtlCol="0">
            <a:spAutoFit/>
          </a:bodyPr>
          <a:lstStyle/>
          <a:p>
            <a:pPr algn="l"/>
            <a:r>
              <a:rPr lang="en-US" sz="1867" b="1" dirty="0"/>
              <a:t>Expertise:</a:t>
            </a:r>
          </a:p>
          <a:p>
            <a:pPr marL="380990" indent="-380990">
              <a:buFont typeface="Arial" panose="020B0604020202020204" pitchFamily="34" charset="0"/>
              <a:buChar char="•"/>
            </a:pPr>
            <a:r>
              <a:rPr lang="en-US" sz="1467" dirty="0"/>
              <a:t>ITOM</a:t>
            </a:r>
          </a:p>
          <a:p>
            <a:pPr marL="380990" indent="-380990">
              <a:buFont typeface="Arial" panose="020B0604020202020204" pitchFamily="34" charset="0"/>
              <a:buChar char="•"/>
            </a:pPr>
            <a:r>
              <a:rPr lang="en-US" sz="1467" dirty="0"/>
              <a:t>ITAM</a:t>
            </a:r>
          </a:p>
          <a:p>
            <a:pPr marL="380990" indent="-380990">
              <a:buFont typeface="Arial" panose="020B0604020202020204" pitchFamily="34" charset="0"/>
              <a:buChar char="•"/>
            </a:pPr>
            <a:r>
              <a:rPr lang="en-US" sz="1467" dirty="0"/>
              <a:t>ITSM</a:t>
            </a:r>
          </a:p>
          <a:p>
            <a:pPr marL="380990" indent="-380990">
              <a:buFont typeface="Arial" panose="020B0604020202020204" pitchFamily="34" charset="0"/>
              <a:buChar char="•"/>
            </a:pPr>
            <a:r>
              <a:rPr lang="en-US" sz="1467" dirty="0"/>
              <a:t>Platform Integration</a:t>
            </a:r>
          </a:p>
          <a:p>
            <a:pPr marL="380990" indent="-380990">
              <a:buFont typeface="Arial" panose="020B0604020202020204" pitchFamily="34" charset="0"/>
              <a:buChar char="•"/>
            </a:pPr>
            <a:r>
              <a:rPr lang="en-US" sz="1467" dirty="0"/>
              <a:t>Hybrid Cloud Development</a:t>
            </a:r>
          </a:p>
        </p:txBody>
      </p:sp>
      <p:cxnSp>
        <p:nvCxnSpPr>
          <p:cNvPr id="7" name="Straight Connector 6">
            <a:extLst>
              <a:ext uri="{FF2B5EF4-FFF2-40B4-BE49-F238E27FC236}">
                <a16:creationId xmlns:a16="http://schemas.microsoft.com/office/drawing/2014/main" id="{EAE4F9C0-DF8F-3C47-D3C6-14777A3709AD}"/>
              </a:ext>
            </a:extLst>
          </p:cNvPr>
          <p:cNvCxnSpPr>
            <a:cxnSpLocks/>
          </p:cNvCxnSpPr>
          <p:nvPr/>
        </p:nvCxnSpPr>
        <p:spPr>
          <a:xfrm>
            <a:off x="765840" y="1055588"/>
            <a:ext cx="851944" cy="0"/>
          </a:xfrm>
          <a:prstGeom prst="line">
            <a:avLst/>
          </a:prstGeom>
          <a:ln w="47625"/>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F9FF5EE5-4A27-16C5-863E-210878DECB59}"/>
              </a:ext>
            </a:extLst>
          </p:cNvPr>
          <p:cNvPicPr>
            <a:picLocks noChangeAspect="1"/>
          </p:cNvPicPr>
          <p:nvPr/>
        </p:nvPicPr>
        <p:blipFill>
          <a:blip r:embed="rId4"/>
          <a:stretch>
            <a:fillRect/>
          </a:stretch>
        </p:blipFill>
        <p:spPr>
          <a:xfrm>
            <a:off x="10272273" y="4376499"/>
            <a:ext cx="952500" cy="1397000"/>
          </a:xfrm>
          <a:prstGeom prst="rect">
            <a:avLst/>
          </a:prstGeom>
        </p:spPr>
      </p:pic>
      <p:pic>
        <p:nvPicPr>
          <p:cNvPr id="12" name="Picture 11">
            <a:extLst>
              <a:ext uri="{FF2B5EF4-FFF2-40B4-BE49-F238E27FC236}">
                <a16:creationId xmlns:a16="http://schemas.microsoft.com/office/drawing/2014/main" id="{1568E8C1-2C91-83ED-1646-E706B1AA7124}"/>
              </a:ext>
            </a:extLst>
          </p:cNvPr>
          <p:cNvPicPr>
            <a:picLocks noChangeAspect="1"/>
          </p:cNvPicPr>
          <p:nvPr/>
        </p:nvPicPr>
        <p:blipFill>
          <a:blip r:embed="rId5"/>
          <a:stretch>
            <a:fillRect/>
          </a:stretch>
        </p:blipFill>
        <p:spPr>
          <a:xfrm>
            <a:off x="8050781" y="2631067"/>
            <a:ext cx="952500" cy="1397000"/>
          </a:xfrm>
          <a:prstGeom prst="rect">
            <a:avLst/>
          </a:prstGeom>
        </p:spPr>
      </p:pic>
      <p:pic>
        <p:nvPicPr>
          <p:cNvPr id="13" name="Picture 12">
            <a:extLst>
              <a:ext uri="{FF2B5EF4-FFF2-40B4-BE49-F238E27FC236}">
                <a16:creationId xmlns:a16="http://schemas.microsoft.com/office/drawing/2014/main" id="{1D013CD0-6592-41A6-03D5-CAE741C9A2B2}"/>
              </a:ext>
            </a:extLst>
          </p:cNvPr>
          <p:cNvPicPr>
            <a:picLocks noChangeAspect="1"/>
          </p:cNvPicPr>
          <p:nvPr/>
        </p:nvPicPr>
        <p:blipFill>
          <a:blip r:embed="rId6"/>
          <a:stretch>
            <a:fillRect/>
          </a:stretch>
        </p:blipFill>
        <p:spPr>
          <a:xfrm>
            <a:off x="9521319" y="2631067"/>
            <a:ext cx="952500" cy="1397000"/>
          </a:xfrm>
          <a:prstGeom prst="rect">
            <a:avLst/>
          </a:prstGeom>
        </p:spPr>
      </p:pic>
      <p:pic>
        <p:nvPicPr>
          <p:cNvPr id="20" name="Picture 19">
            <a:extLst>
              <a:ext uri="{FF2B5EF4-FFF2-40B4-BE49-F238E27FC236}">
                <a16:creationId xmlns:a16="http://schemas.microsoft.com/office/drawing/2014/main" id="{A7204EDE-5FC3-9D66-7BA8-86B83DA2B902}"/>
              </a:ext>
            </a:extLst>
          </p:cNvPr>
          <p:cNvPicPr>
            <a:picLocks noChangeAspect="1"/>
          </p:cNvPicPr>
          <p:nvPr/>
        </p:nvPicPr>
        <p:blipFill>
          <a:blip r:embed="rId7"/>
          <a:stretch>
            <a:fillRect/>
          </a:stretch>
        </p:blipFill>
        <p:spPr>
          <a:xfrm>
            <a:off x="10959958" y="2604781"/>
            <a:ext cx="952500" cy="1397000"/>
          </a:xfrm>
          <a:prstGeom prst="rect">
            <a:avLst/>
          </a:prstGeom>
        </p:spPr>
      </p:pic>
      <p:pic>
        <p:nvPicPr>
          <p:cNvPr id="21" name="Picture 20">
            <a:extLst>
              <a:ext uri="{FF2B5EF4-FFF2-40B4-BE49-F238E27FC236}">
                <a16:creationId xmlns:a16="http://schemas.microsoft.com/office/drawing/2014/main" id="{00503406-ADD2-1142-29C4-3D422AB255C6}"/>
              </a:ext>
            </a:extLst>
          </p:cNvPr>
          <p:cNvPicPr>
            <a:picLocks noChangeAspect="1"/>
          </p:cNvPicPr>
          <p:nvPr/>
        </p:nvPicPr>
        <p:blipFill>
          <a:blip r:embed="rId8"/>
          <a:stretch>
            <a:fillRect/>
          </a:stretch>
        </p:blipFill>
        <p:spPr>
          <a:xfrm>
            <a:off x="8770363" y="4417699"/>
            <a:ext cx="952500" cy="1397000"/>
          </a:xfrm>
          <a:prstGeom prst="rect">
            <a:avLst/>
          </a:prstGeom>
        </p:spPr>
      </p:pic>
      <p:pic>
        <p:nvPicPr>
          <p:cNvPr id="22" name="Picture 2" descr="Professional Cloud Developer Certification badge image. Certification. Advanced level. Issued by Google Cloud">
            <a:extLst>
              <a:ext uri="{FF2B5EF4-FFF2-40B4-BE49-F238E27FC236}">
                <a16:creationId xmlns:a16="http://schemas.microsoft.com/office/drawing/2014/main" id="{66C3A386-71FC-A81A-A201-09A14A83D5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2273" y="1263535"/>
            <a:ext cx="1153887" cy="11538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Microsoft Certified: Azure Developer Associate badge image. Issued by Microsoft">
            <a:extLst>
              <a:ext uri="{FF2B5EF4-FFF2-40B4-BE49-F238E27FC236}">
                <a16:creationId xmlns:a16="http://schemas.microsoft.com/office/drawing/2014/main" id="{2C673559-AEDA-E541-6158-06B0B30922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0363" y="1286415"/>
            <a:ext cx="1153887" cy="11538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AWS Certified Developer – Associate badge image. Certification. Intermediate level. Issued by Amazon Web Services Training and Certification">
            <a:extLst>
              <a:ext uri="{FF2B5EF4-FFF2-40B4-BE49-F238E27FC236}">
                <a16:creationId xmlns:a16="http://schemas.microsoft.com/office/drawing/2014/main" id="{AA867FE5-B237-1F09-EA03-026BEB46B0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49217" y="134946"/>
            <a:ext cx="1153886" cy="1153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AWS Certified DevOps Engineer – Professional badge image. Certification. Advanced level. Issued by Amazon Web Services Training and Certification">
            <a:extLst>
              <a:ext uri="{FF2B5EF4-FFF2-40B4-BE49-F238E27FC236}">
                <a16:creationId xmlns:a16="http://schemas.microsoft.com/office/drawing/2014/main" id="{02C0ACE7-02D6-F414-43B8-0A847CE414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21319" y="141515"/>
            <a:ext cx="1153886" cy="1153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344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AWS </a:t>
            </a:r>
            <a:r>
              <a:rPr lang="en-US" dirty="0" err="1">
                <a:latin typeface="Arial" panose="020B0604020202020204" pitchFamily="34" charset="0"/>
                <a:cs typeface="Arial" panose="020B0604020202020204" pitchFamily="34" charset="0"/>
              </a:rPr>
              <a:t>CodeBuild</a:t>
            </a:r>
            <a:r>
              <a:rPr lang="en-US" dirty="0">
                <a:latin typeface="Arial" panose="020B0604020202020204" pitchFamily="34" charset="0"/>
                <a:cs typeface="Arial" panose="020B0604020202020204" pitchFamily="34" charset="0"/>
              </a:rPr>
              <a:t> (Cont.)</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p:txBody>
          <a:bodyPr>
            <a:normAutofit/>
          </a:bodyPr>
          <a:lstStyle/>
          <a:p>
            <a:r>
              <a:rPr lang="en-IN" dirty="0"/>
              <a:t>Source – </a:t>
            </a:r>
            <a:r>
              <a:rPr lang="en-IN" dirty="0" err="1"/>
              <a:t>CodeCommit</a:t>
            </a:r>
            <a:r>
              <a:rPr lang="en-IN" dirty="0"/>
              <a:t>, S3, Bitbucket, GitHub</a:t>
            </a:r>
          </a:p>
          <a:p>
            <a:r>
              <a:rPr lang="en-IN" dirty="0"/>
              <a:t>Build instructions: Code file </a:t>
            </a:r>
            <a:r>
              <a:rPr lang="en-IN" dirty="0" err="1"/>
              <a:t>buildspec.yml</a:t>
            </a:r>
            <a:r>
              <a:rPr lang="en-IN" dirty="0"/>
              <a:t> or insert manually in Console</a:t>
            </a:r>
          </a:p>
          <a:p>
            <a:r>
              <a:rPr lang="en-IN" dirty="0"/>
              <a:t>Output logs can be stored in Amazon S3 &amp; CloudWatch Logs </a:t>
            </a:r>
          </a:p>
          <a:p>
            <a:r>
              <a:rPr lang="en-IN" dirty="0"/>
              <a:t>Use CloudWatch Metrics to monitor build statistics </a:t>
            </a:r>
          </a:p>
          <a:p>
            <a:r>
              <a:rPr lang="en-IN" dirty="0"/>
              <a:t>Use </a:t>
            </a:r>
            <a:r>
              <a:rPr lang="en-IN" dirty="0" err="1"/>
              <a:t>EventBridge</a:t>
            </a:r>
            <a:r>
              <a:rPr lang="en-IN" dirty="0"/>
              <a:t> to detect failed builds and trigger notifications </a:t>
            </a:r>
          </a:p>
          <a:p>
            <a:r>
              <a:rPr lang="en-IN" dirty="0"/>
              <a:t>Use CloudWatch Alarms to notify if you need “thresholds” for failures </a:t>
            </a:r>
          </a:p>
          <a:p>
            <a:r>
              <a:rPr lang="en-IN" dirty="0"/>
              <a:t>Build Projects can be defined within </a:t>
            </a:r>
            <a:r>
              <a:rPr lang="en-IN" dirty="0" err="1"/>
              <a:t>CodePipeline</a:t>
            </a:r>
            <a:r>
              <a:rPr lang="en-IN" dirty="0"/>
              <a:t> or </a:t>
            </a:r>
            <a:r>
              <a:rPr lang="en-IN" dirty="0" err="1"/>
              <a:t>CodeBuild</a:t>
            </a:r>
            <a:endParaRPr lang="en-IN" dirty="0"/>
          </a:p>
          <a:p>
            <a:r>
              <a:rPr lang="en-IN" dirty="0" err="1">
                <a:latin typeface="Arial" panose="020B0604020202020204" pitchFamily="34" charset="0"/>
                <a:cs typeface="Arial" panose="020B0604020202020204" pitchFamily="34" charset="0"/>
              </a:rPr>
              <a:t>CodeBuild</a:t>
            </a:r>
            <a:r>
              <a:rPr lang="en-IN" dirty="0">
                <a:latin typeface="Arial" panose="020B0604020202020204" pitchFamily="34" charset="0"/>
                <a:cs typeface="Arial" panose="020B0604020202020204" pitchFamily="34" charset="0"/>
              </a:rPr>
              <a:t> Supported Environments:</a:t>
            </a:r>
          </a:p>
          <a:p>
            <a:pPr lvl="1"/>
            <a:r>
              <a:rPr lang="en-IN" dirty="0">
                <a:latin typeface="Arial" panose="020B0604020202020204" pitchFamily="34" charset="0"/>
                <a:cs typeface="Arial" panose="020B0604020202020204" pitchFamily="34" charset="0"/>
              </a:rPr>
              <a:t>Java, Ruby, Python, Go, Nodejs, Android, .</a:t>
            </a:r>
            <a:r>
              <a:rPr lang="en-IN" dirty="0" err="1">
                <a:latin typeface="Arial" panose="020B0604020202020204" pitchFamily="34" charset="0"/>
                <a:cs typeface="Arial" panose="020B0604020202020204" pitchFamily="34" charset="0"/>
              </a:rPr>
              <a:t>NETCore</a:t>
            </a:r>
            <a:r>
              <a:rPr lang="en-IN" dirty="0">
                <a:latin typeface="Arial" panose="020B0604020202020204" pitchFamily="34" charset="0"/>
                <a:cs typeface="Arial" panose="020B0604020202020204" pitchFamily="34" charset="0"/>
              </a:rPr>
              <a:t>, PHP, Dockers</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9325C44-2FF7-75E6-4BE7-33269B041D46}"/>
              </a:ext>
            </a:extLst>
          </p:cNvPr>
          <p:cNvPicPr>
            <a:picLocks noChangeAspect="1"/>
          </p:cNvPicPr>
          <p:nvPr/>
        </p:nvPicPr>
        <p:blipFill>
          <a:blip r:embed="rId2"/>
          <a:stretch>
            <a:fillRect/>
          </a:stretch>
        </p:blipFill>
        <p:spPr>
          <a:xfrm>
            <a:off x="10126068" y="2180496"/>
            <a:ext cx="1178305" cy="1168486"/>
          </a:xfrm>
          <a:prstGeom prst="rect">
            <a:avLst/>
          </a:prstGeom>
        </p:spPr>
      </p:pic>
    </p:spTree>
    <p:extLst>
      <p:ext uri="{BB962C8B-B14F-4D97-AF65-F5344CB8AC3E}">
        <p14:creationId xmlns:p14="http://schemas.microsoft.com/office/powerpoint/2010/main" val="2779975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a:bodyPr>
          <a:lstStyle/>
          <a:p>
            <a:r>
              <a:rPr lang="en-US" sz="4000" dirty="0" err="1">
                <a:latin typeface="Arial" panose="020B0604020202020204" pitchFamily="34" charset="0"/>
                <a:cs typeface="Arial" panose="020B0604020202020204" pitchFamily="34" charset="0"/>
              </a:rPr>
              <a:t>CodeBuild</a:t>
            </a:r>
            <a:r>
              <a:rPr lang="en-US" sz="4000" dirty="0">
                <a:latin typeface="Arial" panose="020B0604020202020204" pitchFamily="34" charset="0"/>
                <a:cs typeface="Arial" panose="020B0604020202020204" pitchFamily="34" charset="0"/>
              </a:rPr>
              <a:t> – </a:t>
            </a:r>
            <a:r>
              <a:rPr lang="en-US" sz="4000" dirty="0" err="1">
                <a:latin typeface="Arial" panose="020B0604020202020204" pitchFamily="34" charset="0"/>
                <a:cs typeface="Arial" panose="020B0604020202020204" pitchFamily="34" charset="0"/>
              </a:rPr>
              <a:t>buildspec.yml</a:t>
            </a:r>
            <a:endParaRPr lang="en-US"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5"/>
            <a:ext cx="8188842" cy="4351338"/>
          </a:xfrm>
        </p:spPr>
        <p:txBody>
          <a:bodyPr>
            <a:normAutofit fontScale="92500" lnSpcReduction="10000"/>
          </a:bodyPr>
          <a:lstStyle/>
          <a:p>
            <a:r>
              <a:rPr lang="en-IN" dirty="0" err="1"/>
              <a:t>buildspec.yml</a:t>
            </a:r>
            <a:r>
              <a:rPr lang="en-IN" dirty="0"/>
              <a:t> file must be at the root of your code</a:t>
            </a:r>
          </a:p>
          <a:p>
            <a:r>
              <a:rPr lang="en-IN" dirty="0"/>
              <a:t>env – define environment variables</a:t>
            </a:r>
          </a:p>
          <a:p>
            <a:pPr lvl="1"/>
            <a:r>
              <a:rPr lang="en-IN" dirty="0"/>
              <a:t>variables – plaintext variables</a:t>
            </a:r>
          </a:p>
          <a:p>
            <a:pPr lvl="1"/>
            <a:r>
              <a:rPr lang="en-IN" dirty="0"/>
              <a:t>parameter-store – variables stored in SSM Parameter Store</a:t>
            </a:r>
          </a:p>
          <a:p>
            <a:pPr lvl="1"/>
            <a:r>
              <a:rPr lang="en-IN" dirty="0"/>
              <a:t>secrets-manager – variables stored in AWS Secrets Manager </a:t>
            </a:r>
          </a:p>
          <a:p>
            <a:r>
              <a:rPr lang="en-IN" dirty="0"/>
              <a:t>phases – specify commands to run: </a:t>
            </a:r>
          </a:p>
          <a:p>
            <a:pPr lvl="1"/>
            <a:r>
              <a:rPr lang="en-IN" dirty="0"/>
              <a:t>install – install dependencies you may need for your build </a:t>
            </a:r>
          </a:p>
          <a:p>
            <a:pPr lvl="1"/>
            <a:r>
              <a:rPr lang="en-IN" dirty="0" err="1"/>
              <a:t>pre_build</a:t>
            </a:r>
            <a:r>
              <a:rPr lang="en-IN" dirty="0"/>
              <a:t> – final commands to execute before build </a:t>
            </a:r>
          </a:p>
          <a:p>
            <a:pPr lvl="1"/>
            <a:r>
              <a:rPr lang="en-IN" dirty="0"/>
              <a:t>Build – actual build commands </a:t>
            </a:r>
          </a:p>
          <a:p>
            <a:pPr lvl="1"/>
            <a:r>
              <a:rPr lang="en-IN" dirty="0" err="1"/>
              <a:t>post_build</a:t>
            </a:r>
            <a:r>
              <a:rPr lang="en-IN" dirty="0"/>
              <a:t> – finishing touches (e.g., zip output) </a:t>
            </a:r>
          </a:p>
          <a:p>
            <a:r>
              <a:rPr lang="en-IN" dirty="0"/>
              <a:t>artifacts – what to upload to S3 (encrypted with KMS) (For Security)</a:t>
            </a:r>
          </a:p>
          <a:p>
            <a:r>
              <a:rPr lang="en-IN" dirty="0"/>
              <a:t>cache – files to cache (usually dependencies) to S3 for future build speedup</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DD8CA55-72A2-9A29-ADDB-88C7FDDAADB1}"/>
              </a:ext>
            </a:extLst>
          </p:cNvPr>
          <p:cNvPicPr>
            <a:picLocks noChangeAspect="1"/>
          </p:cNvPicPr>
          <p:nvPr/>
        </p:nvPicPr>
        <p:blipFill>
          <a:blip r:embed="rId2"/>
          <a:stretch>
            <a:fillRect/>
          </a:stretch>
        </p:blipFill>
        <p:spPr>
          <a:xfrm>
            <a:off x="8374628" y="681036"/>
            <a:ext cx="3347393" cy="5512331"/>
          </a:xfrm>
          <a:prstGeom prst="rect">
            <a:avLst/>
          </a:prstGeom>
        </p:spPr>
      </p:pic>
    </p:spTree>
    <p:extLst>
      <p:ext uri="{BB962C8B-B14F-4D97-AF65-F5344CB8AC3E}">
        <p14:creationId xmlns:p14="http://schemas.microsoft.com/office/powerpoint/2010/main" val="2982378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7A234-8453-3B62-8F2F-F6033756731E}"/>
              </a:ext>
            </a:extLst>
          </p:cNvPr>
          <p:cNvSpPr>
            <a:spLocks noGrp="1"/>
          </p:cNvSpPr>
          <p:nvPr>
            <p:ph type="title"/>
          </p:nvPr>
        </p:nvSpPr>
        <p:spPr>
          <a:xfrm>
            <a:off x="6249304" y="1367673"/>
            <a:ext cx="5107671" cy="2665509"/>
          </a:xfrm>
        </p:spPr>
        <p:txBody>
          <a:bodyPr vert="horz" lIns="91440" tIns="45720" rIns="91440" bIns="45720" rtlCol="0" anchor="b">
            <a:normAutofit fontScale="90000"/>
          </a:bodyPr>
          <a:lstStyle/>
          <a:p>
            <a:pPr algn="r"/>
            <a:r>
              <a:rPr lang="en-US" sz="6100" dirty="0">
                <a:solidFill>
                  <a:schemeClr val="tx1"/>
                </a:solidFill>
                <a:latin typeface="Arial" panose="020B0604020202020204" pitchFamily="34" charset="0"/>
                <a:cs typeface="Arial" panose="020B0604020202020204" pitchFamily="34" charset="0"/>
              </a:rPr>
              <a:t>AWS </a:t>
            </a:r>
            <a:r>
              <a:rPr lang="en-US" sz="6100" dirty="0" err="1">
                <a:solidFill>
                  <a:schemeClr val="tx1"/>
                </a:solidFill>
                <a:latin typeface="Arial" panose="020B0604020202020204" pitchFamily="34" charset="0"/>
                <a:cs typeface="Arial" panose="020B0604020202020204" pitchFamily="34" charset="0"/>
              </a:rPr>
              <a:t>CodeDeploy</a:t>
            </a:r>
            <a:endParaRPr lang="en-US" sz="61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CD07474-BB8F-19F4-3FB5-7D9C3B7B52F8}"/>
              </a:ext>
            </a:extLst>
          </p:cNvPr>
          <p:cNvPicPr>
            <a:picLocks noChangeAspect="1"/>
          </p:cNvPicPr>
          <p:nvPr/>
        </p:nvPicPr>
        <p:blipFill>
          <a:blip r:embed="rId2"/>
          <a:stretch>
            <a:fillRect/>
          </a:stretch>
        </p:blipFill>
        <p:spPr>
          <a:xfrm>
            <a:off x="1213220" y="1602451"/>
            <a:ext cx="2580303" cy="2580303"/>
          </a:xfrm>
          <a:prstGeom prst="rect">
            <a:avLst/>
          </a:prstGeom>
        </p:spPr>
      </p:pic>
    </p:spTree>
    <p:extLst>
      <p:ext uri="{BB962C8B-B14F-4D97-AF65-F5344CB8AC3E}">
        <p14:creationId xmlns:p14="http://schemas.microsoft.com/office/powerpoint/2010/main" val="3888116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AWS </a:t>
            </a:r>
            <a:r>
              <a:rPr lang="en-US" sz="4000" dirty="0" err="1">
                <a:latin typeface="Arial" panose="020B0604020202020204" pitchFamily="34" charset="0"/>
                <a:cs typeface="Arial" panose="020B0604020202020204" pitchFamily="34" charset="0"/>
              </a:rPr>
              <a:t>CodeDeploy</a:t>
            </a:r>
            <a:endParaRPr lang="en-US"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5"/>
            <a:ext cx="7168978" cy="4351338"/>
          </a:xfrm>
        </p:spPr>
        <p:txBody>
          <a:bodyPr>
            <a:normAutofit/>
          </a:bodyPr>
          <a:lstStyle/>
          <a:p>
            <a:r>
              <a:rPr lang="en-IN" dirty="0"/>
              <a:t>Deployment service that automates application deployment </a:t>
            </a:r>
          </a:p>
          <a:p>
            <a:r>
              <a:rPr lang="en-IN" dirty="0"/>
              <a:t>Deploy new applications versions to EC2 Instances, On -premises servers, Lambda functions, ECS Services</a:t>
            </a:r>
          </a:p>
          <a:p>
            <a:r>
              <a:rPr lang="en-IN" dirty="0"/>
              <a:t>Automated Rollback capability in case of failed deployments, or trigger CloudWatch Alarm</a:t>
            </a:r>
          </a:p>
          <a:p>
            <a:r>
              <a:rPr lang="en-IN" dirty="0"/>
              <a:t>Gradual deployment control</a:t>
            </a:r>
          </a:p>
          <a:p>
            <a:r>
              <a:rPr lang="en-IN" dirty="0"/>
              <a:t>A file named </a:t>
            </a:r>
            <a:r>
              <a:rPr lang="en-IN" dirty="0" err="1"/>
              <a:t>appspec.yml</a:t>
            </a:r>
            <a:r>
              <a:rPr lang="en-IN" dirty="0"/>
              <a:t> defines how the deployment happens</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9AC29ED-961A-A6D2-7823-4B3CE5F99DA2}"/>
              </a:ext>
            </a:extLst>
          </p:cNvPr>
          <p:cNvPicPr>
            <a:picLocks noChangeAspect="1"/>
          </p:cNvPicPr>
          <p:nvPr/>
        </p:nvPicPr>
        <p:blipFill>
          <a:blip r:embed="rId2"/>
          <a:stretch>
            <a:fillRect/>
          </a:stretch>
        </p:blipFill>
        <p:spPr>
          <a:xfrm>
            <a:off x="8300651" y="1825625"/>
            <a:ext cx="3276600" cy="4406900"/>
          </a:xfrm>
          <a:prstGeom prst="rect">
            <a:avLst/>
          </a:prstGeom>
        </p:spPr>
      </p:pic>
    </p:spTree>
    <p:extLst>
      <p:ext uri="{BB962C8B-B14F-4D97-AF65-F5344CB8AC3E}">
        <p14:creationId xmlns:p14="http://schemas.microsoft.com/office/powerpoint/2010/main" val="1904400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B5E695-81E7-757E-D278-AE74F1A92D11}"/>
              </a:ext>
            </a:extLst>
          </p:cNvPr>
          <p:cNvPicPr>
            <a:picLocks noChangeAspect="1"/>
          </p:cNvPicPr>
          <p:nvPr/>
        </p:nvPicPr>
        <p:blipFill>
          <a:blip r:embed="rId2">
            <a:duotone>
              <a:schemeClr val="bg2">
                <a:shade val="45000"/>
                <a:satMod val="135000"/>
              </a:schemeClr>
              <a:prstClr val="white"/>
            </a:duotone>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a:bodyPr>
          <a:lstStyle/>
          <a:p>
            <a:r>
              <a:rPr lang="en-US">
                <a:solidFill>
                  <a:srgbClr val="FFFFFF"/>
                </a:solidFill>
                <a:latin typeface="Arial" panose="020B0604020202020204" pitchFamily="34" charset="0"/>
                <a:cs typeface="Arial" panose="020B0604020202020204" pitchFamily="34" charset="0"/>
              </a:rPr>
              <a:t>CodeDeploy – EC2/On-premises Platform</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p:txBody>
          <a:bodyPr>
            <a:normAutofit/>
          </a:bodyPr>
          <a:lstStyle/>
          <a:p>
            <a:r>
              <a:rPr lang="en-IN" dirty="0"/>
              <a:t>Can deploy to EC2 Instances &amp; on-premises servers </a:t>
            </a:r>
          </a:p>
          <a:p>
            <a:r>
              <a:rPr lang="en-IN" dirty="0"/>
              <a:t>Perform in-place deployments or blue/green deployments</a:t>
            </a:r>
          </a:p>
          <a:p>
            <a:r>
              <a:rPr lang="en-IN" dirty="0"/>
              <a:t>Must run the </a:t>
            </a:r>
            <a:r>
              <a:rPr lang="en-IN" dirty="0" err="1"/>
              <a:t>CodeDeploy</a:t>
            </a:r>
            <a:r>
              <a:rPr lang="en-IN" dirty="0"/>
              <a:t> Agent on the target instances</a:t>
            </a:r>
          </a:p>
          <a:p>
            <a:r>
              <a:rPr lang="en-IN" dirty="0"/>
              <a:t>Define deployment speed</a:t>
            </a:r>
          </a:p>
          <a:p>
            <a:pPr lvl="1"/>
            <a:r>
              <a:rPr lang="en-IN" dirty="0" err="1"/>
              <a:t>AllAtOnce</a:t>
            </a:r>
            <a:r>
              <a:rPr lang="en-IN" dirty="0"/>
              <a:t>: most downtime</a:t>
            </a:r>
          </a:p>
          <a:p>
            <a:pPr lvl="1"/>
            <a:r>
              <a:rPr lang="en-IN" dirty="0" err="1"/>
              <a:t>HalfAtATime</a:t>
            </a:r>
            <a:r>
              <a:rPr lang="en-IN" dirty="0"/>
              <a:t>: reduced capacity by 50% </a:t>
            </a:r>
          </a:p>
          <a:p>
            <a:pPr lvl="1"/>
            <a:r>
              <a:rPr lang="en-IN" dirty="0" err="1"/>
              <a:t>OneAtATime</a:t>
            </a:r>
            <a:r>
              <a:rPr lang="en-IN" dirty="0"/>
              <a:t>: slowest, lowest availability impact </a:t>
            </a:r>
          </a:p>
          <a:p>
            <a:pPr lvl="1"/>
            <a:r>
              <a:rPr lang="en-IN" dirty="0"/>
              <a:t>Custom: define your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6638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a:bodyPr>
          <a:lstStyle/>
          <a:p>
            <a:r>
              <a:rPr lang="en-US" sz="4000" dirty="0" err="1">
                <a:latin typeface="Arial" panose="020B0604020202020204" pitchFamily="34" charset="0"/>
                <a:cs typeface="Arial" panose="020B0604020202020204" pitchFamily="34" charset="0"/>
              </a:rPr>
              <a:t>CodeDeploy</a:t>
            </a:r>
            <a:r>
              <a:rPr lang="en-US" sz="4000" dirty="0">
                <a:latin typeface="Arial" panose="020B0604020202020204" pitchFamily="34" charset="0"/>
                <a:cs typeface="Arial" panose="020B0604020202020204" pitchFamily="34" charset="0"/>
              </a:rPr>
              <a:t> – In-Place Deployment</a:t>
            </a:r>
          </a:p>
        </p:txBody>
      </p:sp>
      <p:pic>
        <p:nvPicPr>
          <p:cNvPr id="4" name="Picture 3">
            <a:extLst>
              <a:ext uri="{FF2B5EF4-FFF2-40B4-BE49-F238E27FC236}">
                <a16:creationId xmlns:a16="http://schemas.microsoft.com/office/drawing/2014/main" id="{8796FDB8-858D-2836-CACB-248A626C4C19}"/>
              </a:ext>
            </a:extLst>
          </p:cNvPr>
          <p:cNvPicPr>
            <a:picLocks noChangeAspect="1"/>
          </p:cNvPicPr>
          <p:nvPr/>
        </p:nvPicPr>
        <p:blipFill>
          <a:blip r:embed="rId2"/>
          <a:stretch>
            <a:fillRect/>
          </a:stretch>
        </p:blipFill>
        <p:spPr>
          <a:xfrm>
            <a:off x="1384770" y="1804964"/>
            <a:ext cx="8908409" cy="4459272"/>
          </a:xfrm>
          <a:prstGeom prst="rect">
            <a:avLst/>
          </a:prstGeom>
        </p:spPr>
      </p:pic>
    </p:spTree>
    <p:extLst>
      <p:ext uri="{BB962C8B-B14F-4D97-AF65-F5344CB8AC3E}">
        <p14:creationId xmlns:p14="http://schemas.microsoft.com/office/powerpoint/2010/main" val="2688453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a:bodyPr>
          <a:lstStyle/>
          <a:p>
            <a:r>
              <a:rPr lang="en-US" sz="4000" dirty="0" err="1">
                <a:latin typeface="Arial" panose="020B0604020202020204" pitchFamily="34" charset="0"/>
                <a:cs typeface="Arial" panose="020B0604020202020204" pitchFamily="34" charset="0"/>
              </a:rPr>
              <a:t>CodeDeploy</a:t>
            </a:r>
            <a:r>
              <a:rPr lang="en-US" sz="4000" dirty="0">
                <a:latin typeface="Arial" panose="020B0604020202020204" pitchFamily="34" charset="0"/>
                <a:cs typeface="Arial" panose="020B0604020202020204" pitchFamily="34" charset="0"/>
              </a:rPr>
              <a:t> – In-Place Deployments</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6"/>
            <a:ext cx="10515600" cy="1090570"/>
          </a:xfrm>
        </p:spPr>
        <p:txBody>
          <a:bodyPr>
            <a:normAutofit/>
          </a:bodyPr>
          <a:lstStyle/>
          <a:p>
            <a:r>
              <a:rPr lang="en-IN" dirty="0"/>
              <a:t>Use EC2 Tags or ASG to identify instances you want to deploy to</a:t>
            </a:r>
          </a:p>
          <a:p>
            <a:r>
              <a:rPr lang="en-IN" dirty="0"/>
              <a:t> With a Load Balancer: traffic is stopped before instance is updated, and started again after the instance is updated</a:t>
            </a:r>
            <a:endParaRPr lang="en-US"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223F127C-E0F6-142D-4AAF-E750406D13AE}"/>
              </a:ext>
            </a:extLst>
          </p:cNvPr>
          <p:cNvGrpSpPr/>
          <p:nvPr/>
        </p:nvGrpSpPr>
        <p:grpSpPr>
          <a:xfrm>
            <a:off x="1396314" y="2916196"/>
            <a:ext cx="8822724" cy="3557021"/>
            <a:chOff x="1396314" y="2916196"/>
            <a:chExt cx="8822724" cy="3557021"/>
          </a:xfrm>
        </p:grpSpPr>
        <p:pic>
          <p:nvPicPr>
            <p:cNvPr id="4" name="Picture 3">
              <a:extLst>
                <a:ext uri="{FF2B5EF4-FFF2-40B4-BE49-F238E27FC236}">
                  <a16:creationId xmlns:a16="http://schemas.microsoft.com/office/drawing/2014/main" id="{437F4024-EF12-925F-6CBF-427C700EA04F}"/>
                </a:ext>
              </a:extLst>
            </p:cNvPr>
            <p:cNvPicPr>
              <a:picLocks noChangeAspect="1"/>
            </p:cNvPicPr>
            <p:nvPr/>
          </p:nvPicPr>
          <p:blipFill>
            <a:blip r:embed="rId3"/>
            <a:stretch>
              <a:fillRect/>
            </a:stretch>
          </p:blipFill>
          <p:spPr>
            <a:xfrm>
              <a:off x="1407186" y="2916196"/>
              <a:ext cx="8811852" cy="3524741"/>
            </a:xfrm>
            <a:prstGeom prst="rect">
              <a:avLst/>
            </a:prstGeom>
          </p:spPr>
        </p:pic>
        <p:sp>
          <p:nvSpPr>
            <p:cNvPr id="5" name="Freeform 4">
              <a:extLst>
                <a:ext uri="{FF2B5EF4-FFF2-40B4-BE49-F238E27FC236}">
                  <a16:creationId xmlns:a16="http://schemas.microsoft.com/office/drawing/2014/main" id="{0869D4AD-0316-2933-48AD-F0F9C4CF4740}"/>
                </a:ext>
              </a:extLst>
            </p:cNvPr>
            <p:cNvSpPr/>
            <p:nvPr/>
          </p:nvSpPr>
          <p:spPr>
            <a:xfrm>
              <a:off x="1396314" y="6139584"/>
              <a:ext cx="4065372" cy="333633"/>
            </a:xfrm>
            <a:custGeom>
              <a:avLst/>
              <a:gdLst>
                <a:gd name="connsiteX0" fmla="*/ 0 w 4065372"/>
                <a:gd name="connsiteY0" fmla="*/ 333633 h 333633"/>
                <a:gd name="connsiteX1" fmla="*/ 12356 w 4065372"/>
                <a:gd name="connsiteY1" fmla="*/ 0 h 333633"/>
                <a:gd name="connsiteX2" fmla="*/ 4065372 w 4065372"/>
                <a:gd name="connsiteY2" fmla="*/ 296563 h 333633"/>
                <a:gd name="connsiteX3" fmla="*/ 0 w 4065372"/>
                <a:gd name="connsiteY3" fmla="*/ 333633 h 333633"/>
              </a:gdLst>
              <a:ahLst/>
              <a:cxnLst>
                <a:cxn ang="0">
                  <a:pos x="connsiteX0" y="connsiteY0"/>
                </a:cxn>
                <a:cxn ang="0">
                  <a:pos x="connsiteX1" y="connsiteY1"/>
                </a:cxn>
                <a:cxn ang="0">
                  <a:pos x="connsiteX2" y="connsiteY2"/>
                </a:cxn>
                <a:cxn ang="0">
                  <a:pos x="connsiteX3" y="connsiteY3"/>
                </a:cxn>
              </a:cxnLst>
              <a:rect l="l" t="t" r="r" b="b"/>
              <a:pathLst>
                <a:path w="4065372" h="333633">
                  <a:moveTo>
                    <a:pt x="0" y="333633"/>
                  </a:moveTo>
                  <a:lnTo>
                    <a:pt x="12356" y="0"/>
                  </a:lnTo>
                  <a:lnTo>
                    <a:pt x="4065372" y="296563"/>
                  </a:lnTo>
                  <a:lnTo>
                    <a:pt x="0" y="333633"/>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8039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a:xfrm>
            <a:off x="546786" y="463979"/>
            <a:ext cx="11098427" cy="1325563"/>
          </a:xfrm>
        </p:spPr>
        <p:txBody>
          <a:bodyPr>
            <a:normAutofit/>
          </a:bodyPr>
          <a:lstStyle/>
          <a:p>
            <a:r>
              <a:rPr lang="en-US" sz="4000" dirty="0" err="1">
                <a:latin typeface="Arial" panose="020B0604020202020204" pitchFamily="34" charset="0"/>
                <a:cs typeface="Arial" panose="020B0604020202020204" pitchFamily="34" charset="0"/>
              </a:rPr>
              <a:t>CodeDeploy</a:t>
            </a:r>
            <a:r>
              <a:rPr lang="en-US" sz="4000" dirty="0">
                <a:latin typeface="Arial" panose="020B0604020202020204" pitchFamily="34" charset="0"/>
                <a:cs typeface="Arial" panose="020B0604020202020204" pitchFamily="34" charset="0"/>
              </a:rPr>
              <a:t> – In-Place Deployment Hooks (KB)</a:t>
            </a:r>
          </a:p>
        </p:txBody>
      </p:sp>
      <p:grpSp>
        <p:nvGrpSpPr>
          <p:cNvPr id="6" name="Group 5">
            <a:extLst>
              <a:ext uri="{FF2B5EF4-FFF2-40B4-BE49-F238E27FC236}">
                <a16:creationId xmlns:a16="http://schemas.microsoft.com/office/drawing/2014/main" id="{53464421-6DB4-579A-E446-0A7FCF8EB793}"/>
              </a:ext>
            </a:extLst>
          </p:cNvPr>
          <p:cNvGrpSpPr/>
          <p:nvPr/>
        </p:nvGrpSpPr>
        <p:grpSpPr>
          <a:xfrm>
            <a:off x="1532238" y="2137788"/>
            <a:ext cx="8895322" cy="4164157"/>
            <a:chOff x="1013254" y="1470524"/>
            <a:chExt cx="10320710" cy="4831422"/>
          </a:xfrm>
        </p:grpSpPr>
        <p:pic>
          <p:nvPicPr>
            <p:cNvPr id="4" name="Picture 3">
              <a:extLst>
                <a:ext uri="{FF2B5EF4-FFF2-40B4-BE49-F238E27FC236}">
                  <a16:creationId xmlns:a16="http://schemas.microsoft.com/office/drawing/2014/main" id="{DA3441BD-D9F1-D150-3DD6-8457E1BF7BC0}"/>
                </a:ext>
              </a:extLst>
            </p:cNvPr>
            <p:cNvPicPr>
              <a:picLocks noChangeAspect="1"/>
            </p:cNvPicPr>
            <p:nvPr/>
          </p:nvPicPr>
          <p:blipFill>
            <a:blip r:embed="rId2"/>
            <a:stretch>
              <a:fillRect/>
            </a:stretch>
          </p:blipFill>
          <p:spPr>
            <a:xfrm>
              <a:off x="1184189" y="1470524"/>
              <a:ext cx="10149775" cy="4695497"/>
            </a:xfrm>
            <a:prstGeom prst="rect">
              <a:avLst/>
            </a:prstGeom>
          </p:spPr>
        </p:pic>
        <p:sp>
          <p:nvSpPr>
            <p:cNvPr id="5" name="Freeform 4">
              <a:extLst>
                <a:ext uri="{FF2B5EF4-FFF2-40B4-BE49-F238E27FC236}">
                  <a16:creationId xmlns:a16="http://schemas.microsoft.com/office/drawing/2014/main" id="{1F7A04FD-120D-D609-6A08-B21D756BF77D}"/>
                </a:ext>
              </a:extLst>
            </p:cNvPr>
            <p:cNvSpPr/>
            <p:nvPr/>
          </p:nvSpPr>
          <p:spPr>
            <a:xfrm>
              <a:off x="1013254" y="5684108"/>
              <a:ext cx="6450227" cy="617838"/>
            </a:xfrm>
            <a:custGeom>
              <a:avLst/>
              <a:gdLst>
                <a:gd name="connsiteX0" fmla="*/ 0 w 6450227"/>
                <a:gd name="connsiteY0" fmla="*/ 0 h 617838"/>
                <a:gd name="connsiteX1" fmla="*/ 0 w 6450227"/>
                <a:gd name="connsiteY1" fmla="*/ 617838 h 617838"/>
                <a:gd name="connsiteX2" fmla="*/ 6450227 w 6450227"/>
                <a:gd name="connsiteY2" fmla="*/ 593124 h 617838"/>
                <a:gd name="connsiteX3" fmla="*/ 5535827 w 6450227"/>
                <a:gd name="connsiteY3" fmla="*/ 358346 h 617838"/>
                <a:gd name="connsiteX4" fmla="*/ 0 w 6450227"/>
                <a:gd name="connsiteY4" fmla="*/ 0 h 6178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227" h="617838">
                  <a:moveTo>
                    <a:pt x="0" y="0"/>
                  </a:moveTo>
                  <a:lnTo>
                    <a:pt x="0" y="617838"/>
                  </a:lnTo>
                  <a:lnTo>
                    <a:pt x="6450227" y="593124"/>
                  </a:lnTo>
                  <a:lnTo>
                    <a:pt x="5535827" y="358346"/>
                  </a:lnTo>
                  <a:lnTo>
                    <a:pt x="0" y="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6914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fontScale="90000"/>
          </a:bodyPr>
          <a:lstStyle/>
          <a:p>
            <a:r>
              <a:rPr lang="en-US" sz="4000" dirty="0" err="1">
                <a:latin typeface="Arial" panose="020B0604020202020204" pitchFamily="34" charset="0"/>
                <a:cs typeface="Arial" panose="020B0604020202020204" pitchFamily="34" charset="0"/>
              </a:rPr>
              <a:t>CodeDeploy</a:t>
            </a:r>
            <a:r>
              <a:rPr lang="en-US" sz="4000" dirty="0">
                <a:latin typeface="Arial" panose="020B0604020202020204" pitchFamily="34" charset="0"/>
                <a:cs typeface="Arial" panose="020B0604020202020204" pitchFamily="34" charset="0"/>
              </a:rPr>
              <a:t> – EC2 Deployment Hooks (KB)</a:t>
            </a:r>
          </a:p>
        </p:txBody>
      </p:sp>
      <p:pic>
        <p:nvPicPr>
          <p:cNvPr id="4" name="Picture 3">
            <a:extLst>
              <a:ext uri="{FF2B5EF4-FFF2-40B4-BE49-F238E27FC236}">
                <a16:creationId xmlns:a16="http://schemas.microsoft.com/office/drawing/2014/main" id="{2D96D39B-81A4-AF77-5720-09B7CD6B58B1}"/>
              </a:ext>
            </a:extLst>
          </p:cNvPr>
          <p:cNvPicPr>
            <a:picLocks noChangeAspect="1"/>
          </p:cNvPicPr>
          <p:nvPr/>
        </p:nvPicPr>
        <p:blipFill>
          <a:blip r:embed="rId2"/>
          <a:stretch>
            <a:fillRect/>
          </a:stretch>
        </p:blipFill>
        <p:spPr>
          <a:xfrm>
            <a:off x="546618" y="1900753"/>
            <a:ext cx="11098764" cy="4382888"/>
          </a:xfrm>
          <a:prstGeom prst="rect">
            <a:avLst/>
          </a:prstGeom>
        </p:spPr>
      </p:pic>
    </p:spTree>
    <p:extLst>
      <p:ext uri="{BB962C8B-B14F-4D97-AF65-F5344CB8AC3E}">
        <p14:creationId xmlns:p14="http://schemas.microsoft.com/office/powerpoint/2010/main" val="326910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fontScale="90000"/>
          </a:bodyPr>
          <a:lstStyle/>
          <a:p>
            <a:r>
              <a:rPr lang="en-US" sz="4000" dirty="0" err="1">
                <a:latin typeface="Arial" panose="020B0604020202020204" pitchFamily="34" charset="0"/>
                <a:cs typeface="Arial" panose="020B0604020202020204" pitchFamily="34" charset="0"/>
              </a:rPr>
              <a:t>CodeDeploy</a:t>
            </a:r>
            <a:r>
              <a:rPr lang="en-US" sz="4000" dirty="0">
                <a:latin typeface="Arial" panose="020B0604020202020204" pitchFamily="34" charset="0"/>
                <a:cs typeface="Arial" panose="020B0604020202020204" pitchFamily="34" charset="0"/>
              </a:rPr>
              <a:t> – Deployment Hooks Example</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p:txBody>
          <a:bodyPr>
            <a:normAutofit/>
          </a:bodyPr>
          <a:lstStyle/>
          <a:p>
            <a:r>
              <a:rPr lang="en-IN" dirty="0" err="1"/>
              <a:t>BeforeInstall</a:t>
            </a:r>
            <a:r>
              <a:rPr lang="en-IN" dirty="0"/>
              <a:t> – used for preinstall tasks, such as decrypting files and creating a backup of the current version</a:t>
            </a:r>
          </a:p>
          <a:p>
            <a:r>
              <a:rPr lang="en-IN" dirty="0" err="1"/>
              <a:t>AfterInstall</a:t>
            </a:r>
            <a:r>
              <a:rPr lang="en-IN" dirty="0"/>
              <a:t> – used for tasks such as configuring your application or changing file permissions</a:t>
            </a:r>
          </a:p>
          <a:p>
            <a:r>
              <a:rPr lang="en-IN" dirty="0" err="1"/>
              <a:t>ApplicationStart</a:t>
            </a:r>
            <a:r>
              <a:rPr lang="en-IN" dirty="0"/>
              <a:t> – used to start services that stopped during </a:t>
            </a:r>
            <a:r>
              <a:rPr lang="en-IN" dirty="0" err="1"/>
              <a:t>ApplicationStop</a:t>
            </a:r>
            <a:endParaRPr lang="en-IN" dirty="0"/>
          </a:p>
          <a:p>
            <a:r>
              <a:rPr lang="en-IN" dirty="0" err="1"/>
              <a:t>ValidateService</a:t>
            </a:r>
            <a:r>
              <a:rPr lang="en-IN" dirty="0"/>
              <a:t> – used to verify the deployment was completed successfully</a:t>
            </a:r>
          </a:p>
          <a:p>
            <a:r>
              <a:rPr lang="en-IN" dirty="0" err="1"/>
              <a:t>BeforeAllowTraffic</a:t>
            </a:r>
            <a:r>
              <a:rPr lang="en-IN" dirty="0"/>
              <a:t> – run tasks on EC2 instances before registered to the load balancer</a:t>
            </a:r>
          </a:p>
          <a:p>
            <a:pPr lvl="1"/>
            <a:r>
              <a:rPr lang="en-IN" dirty="0"/>
              <a:t>Example: perform health checks on the application and fail the deployment if the health checks are not successful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0744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CICD</a:t>
            </a:r>
          </a:p>
          <a:p>
            <a:r>
              <a:rPr lang="en-US" dirty="0">
                <a:latin typeface="Arial" panose="020B0604020202020204" pitchFamily="34" charset="0"/>
                <a:cs typeface="Arial" panose="020B0604020202020204" pitchFamily="34" charset="0"/>
              </a:rPr>
              <a:t>Code Repository</a:t>
            </a:r>
          </a:p>
          <a:p>
            <a:r>
              <a:rPr lang="en-US" dirty="0">
                <a:latin typeface="Arial" panose="020B0604020202020204" pitchFamily="34" charset="0"/>
                <a:cs typeface="Arial" panose="020B0604020202020204" pitchFamily="34" charset="0"/>
              </a:rPr>
              <a:t>AWS </a:t>
            </a:r>
            <a:r>
              <a:rPr lang="en-US" dirty="0" err="1">
                <a:latin typeface="Arial" panose="020B0604020202020204" pitchFamily="34" charset="0"/>
                <a:cs typeface="Arial" panose="020B0604020202020204" pitchFamily="34" charset="0"/>
              </a:rPr>
              <a:t>CodePipeline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AWS </a:t>
            </a:r>
            <a:r>
              <a:rPr lang="en-US" dirty="0" err="1">
                <a:latin typeface="Arial" panose="020B0604020202020204" pitchFamily="34" charset="0"/>
                <a:cs typeface="Arial" panose="020B0604020202020204" pitchFamily="34" charset="0"/>
              </a:rPr>
              <a:t>CodeBuild</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AWS </a:t>
            </a:r>
            <a:r>
              <a:rPr lang="en-US" dirty="0" err="1">
                <a:latin typeface="Arial" panose="020B0604020202020204" pitchFamily="34" charset="0"/>
                <a:cs typeface="Arial" panose="020B0604020202020204" pitchFamily="34" charset="0"/>
              </a:rPr>
              <a:t>CodeDeploy</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AWS </a:t>
            </a:r>
            <a:r>
              <a:rPr lang="en-US" dirty="0" err="1">
                <a:latin typeface="Arial" panose="020B0604020202020204" pitchFamily="34" charset="0"/>
                <a:cs typeface="Arial" panose="020B0604020202020204" pitchFamily="34" charset="0"/>
              </a:rPr>
              <a:t>CodeGuru</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3575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fontScale="90000"/>
          </a:bodyPr>
          <a:lstStyle/>
          <a:p>
            <a:r>
              <a:rPr lang="en-US" sz="4000" dirty="0" err="1">
                <a:latin typeface="Arial" panose="020B0604020202020204" pitchFamily="34" charset="0"/>
                <a:cs typeface="Arial" panose="020B0604020202020204" pitchFamily="34" charset="0"/>
              </a:rPr>
              <a:t>CodeDeploy</a:t>
            </a:r>
            <a:r>
              <a:rPr lang="en-US" sz="4000" dirty="0">
                <a:latin typeface="Arial" panose="020B0604020202020204" pitchFamily="34" charset="0"/>
                <a:cs typeface="Arial" panose="020B0604020202020204" pitchFamily="34" charset="0"/>
              </a:rPr>
              <a:t> – Blue-Green Deployment</a:t>
            </a:r>
          </a:p>
        </p:txBody>
      </p:sp>
      <p:grpSp>
        <p:nvGrpSpPr>
          <p:cNvPr id="6" name="Group 5">
            <a:extLst>
              <a:ext uri="{FF2B5EF4-FFF2-40B4-BE49-F238E27FC236}">
                <a16:creationId xmlns:a16="http://schemas.microsoft.com/office/drawing/2014/main" id="{C2BA4C6A-CF44-6EDB-0203-D8D785AC855E}"/>
              </a:ext>
            </a:extLst>
          </p:cNvPr>
          <p:cNvGrpSpPr/>
          <p:nvPr/>
        </p:nvGrpSpPr>
        <p:grpSpPr>
          <a:xfrm>
            <a:off x="1048265" y="1974893"/>
            <a:ext cx="9615616" cy="4564011"/>
            <a:chOff x="2037826" y="1947859"/>
            <a:chExt cx="7746665" cy="3445108"/>
          </a:xfrm>
        </p:grpSpPr>
        <p:pic>
          <p:nvPicPr>
            <p:cNvPr id="4" name="Picture 3">
              <a:extLst>
                <a:ext uri="{FF2B5EF4-FFF2-40B4-BE49-F238E27FC236}">
                  <a16:creationId xmlns:a16="http://schemas.microsoft.com/office/drawing/2014/main" id="{BDBF39D6-77B3-2745-32A8-4975A0F7FADD}"/>
                </a:ext>
              </a:extLst>
            </p:cNvPr>
            <p:cNvPicPr>
              <a:picLocks noChangeAspect="1"/>
            </p:cNvPicPr>
            <p:nvPr/>
          </p:nvPicPr>
          <p:blipFill>
            <a:blip r:embed="rId2"/>
            <a:stretch>
              <a:fillRect/>
            </a:stretch>
          </p:blipFill>
          <p:spPr>
            <a:xfrm>
              <a:off x="2037826" y="1947859"/>
              <a:ext cx="7746665" cy="3445108"/>
            </a:xfrm>
            <a:prstGeom prst="rect">
              <a:avLst/>
            </a:prstGeom>
          </p:spPr>
        </p:pic>
        <p:sp>
          <p:nvSpPr>
            <p:cNvPr id="5" name="Rectangle 4">
              <a:extLst>
                <a:ext uri="{FF2B5EF4-FFF2-40B4-BE49-F238E27FC236}">
                  <a16:creationId xmlns:a16="http://schemas.microsoft.com/office/drawing/2014/main" id="{29656447-A32A-8841-C6D8-E38C7E111303}"/>
                </a:ext>
              </a:extLst>
            </p:cNvPr>
            <p:cNvSpPr/>
            <p:nvPr/>
          </p:nvSpPr>
          <p:spPr>
            <a:xfrm>
              <a:off x="2037826" y="4911054"/>
              <a:ext cx="3250866" cy="48191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0370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fontScale="90000"/>
          </a:bodyPr>
          <a:lstStyle/>
          <a:p>
            <a:r>
              <a:rPr lang="en-US" sz="4000" dirty="0" err="1">
                <a:latin typeface="Arial" panose="020B0604020202020204" pitchFamily="34" charset="0"/>
                <a:cs typeface="Arial" panose="020B0604020202020204" pitchFamily="34" charset="0"/>
              </a:rPr>
              <a:t>CodeDeploy</a:t>
            </a:r>
            <a:r>
              <a:rPr lang="en-US" sz="4000" dirty="0">
                <a:latin typeface="Arial" panose="020B0604020202020204" pitchFamily="34" charset="0"/>
                <a:cs typeface="Arial" panose="020B0604020202020204" pitchFamily="34" charset="0"/>
              </a:rPr>
              <a:t> – Blue/Green Deployments</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5"/>
            <a:ext cx="10515600" cy="1807261"/>
          </a:xfrm>
        </p:spPr>
        <p:txBody>
          <a:bodyPr>
            <a:normAutofit/>
          </a:bodyPr>
          <a:lstStyle/>
          <a:p>
            <a:r>
              <a:rPr lang="en-IN" dirty="0"/>
              <a:t>Manually </a:t>
            </a:r>
            <a:r>
              <a:rPr lang="en-IN" dirty="0" err="1"/>
              <a:t>moded</a:t>
            </a:r>
            <a:r>
              <a:rPr lang="en-IN" dirty="0"/>
              <a:t>: provision EC2 Instances for Blue and Green and identify by Tags</a:t>
            </a:r>
          </a:p>
          <a:p>
            <a:r>
              <a:rPr lang="en-IN" dirty="0"/>
              <a:t>Automatic mode: new ASG is provisioned by </a:t>
            </a:r>
            <a:r>
              <a:rPr lang="en-IN" dirty="0" err="1"/>
              <a:t>CodeDeploy</a:t>
            </a:r>
            <a:r>
              <a:rPr lang="en-IN" dirty="0"/>
              <a:t> (settings are copied)</a:t>
            </a:r>
          </a:p>
          <a:p>
            <a:r>
              <a:rPr lang="en-IN" dirty="0"/>
              <a:t>Using a Load Balancer is necessary for Blue/Green</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C4204A2A-FEDB-92FB-EC08-F361F243717D}"/>
              </a:ext>
            </a:extLst>
          </p:cNvPr>
          <p:cNvPicPr>
            <a:picLocks noChangeAspect="1"/>
          </p:cNvPicPr>
          <p:nvPr/>
        </p:nvPicPr>
        <p:blipFill>
          <a:blip r:embed="rId2"/>
          <a:stretch>
            <a:fillRect/>
          </a:stretch>
        </p:blipFill>
        <p:spPr>
          <a:xfrm>
            <a:off x="1332471" y="3520688"/>
            <a:ext cx="9813324" cy="2775744"/>
          </a:xfrm>
          <a:prstGeom prst="rect">
            <a:avLst/>
          </a:prstGeom>
        </p:spPr>
      </p:pic>
    </p:spTree>
    <p:extLst>
      <p:ext uri="{BB962C8B-B14F-4D97-AF65-F5344CB8AC3E}">
        <p14:creationId xmlns:p14="http://schemas.microsoft.com/office/powerpoint/2010/main" val="357881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fontScale="90000"/>
          </a:bodyPr>
          <a:lstStyle/>
          <a:p>
            <a:r>
              <a:rPr lang="en-US" sz="4000" dirty="0" err="1">
                <a:latin typeface="Arial" panose="020B0604020202020204" pitchFamily="34" charset="0"/>
                <a:cs typeface="Arial" panose="020B0604020202020204" pitchFamily="34" charset="0"/>
              </a:rPr>
              <a:t>CodeDeploy</a:t>
            </a:r>
            <a:r>
              <a:rPr lang="en-US" sz="4000" dirty="0">
                <a:latin typeface="Arial" panose="020B0604020202020204" pitchFamily="34" charset="0"/>
                <a:cs typeface="Arial" panose="020B0604020202020204" pitchFamily="34" charset="0"/>
              </a:rPr>
              <a:t> – Blue/Green Deployments Instance Termination</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1" y="1825625"/>
            <a:ext cx="6415216" cy="4351338"/>
          </a:xfrm>
        </p:spPr>
        <p:txBody>
          <a:bodyPr>
            <a:normAutofit/>
          </a:bodyPr>
          <a:lstStyle/>
          <a:p>
            <a:r>
              <a:rPr lang="en-IN" dirty="0" err="1"/>
              <a:t>BlueInstanceTerminationOption</a:t>
            </a:r>
            <a:r>
              <a:rPr lang="en-IN" dirty="0"/>
              <a:t> – specify whether to terminate the original (Blue) EC2 instances after a successfully Blue-Green deployment</a:t>
            </a:r>
          </a:p>
          <a:p>
            <a:r>
              <a:rPr lang="en-IN" dirty="0"/>
              <a:t>Action Terminate - Specify Wait Time, default 1 hour, max 2 days </a:t>
            </a:r>
          </a:p>
          <a:p>
            <a:r>
              <a:rPr lang="en-IN" dirty="0"/>
              <a:t>Action Keep Alive - Instances are kept running but deregistered from ELB and deployment group</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1EF0948-D597-5DE4-FDF6-88E210B63F0F}"/>
              </a:ext>
            </a:extLst>
          </p:cNvPr>
          <p:cNvPicPr>
            <a:picLocks noChangeAspect="1"/>
          </p:cNvPicPr>
          <p:nvPr/>
        </p:nvPicPr>
        <p:blipFill>
          <a:blip r:embed="rId2"/>
          <a:stretch>
            <a:fillRect/>
          </a:stretch>
        </p:blipFill>
        <p:spPr>
          <a:xfrm>
            <a:off x="7339914" y="1825625"/>
            <a:ext cx="4470400" cy="3556000"/>
          </a:xfrm>
          <a:prstGeom prst="rect">
            <a:avLst/>
          </a:prstGeom>
        </p:spPr>
      </p:pic>
    </p:spTree>
    <p:extLst>
      <p:ext uri="{BB962C8B-B14F-4D97-AF65-F5344CB8AC3E}">
        <p14:creationId xmlns:p14="http://schemas.microsoft.com/office/powerpoint/2010/main" val="16028768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a:xfrm>
            <a:off x="640061" y="475455"/>
            <a:ext cx="10515600" cy="1325563"/>
          </a:xfrm>
        </p:spPr>
        <p:txBody>
          <a:bodyPr>
            <a:normAutofit/>
          </a:bodyPr>
          <a:lstStyle/>
          <a:p>
            <a:r>
              <a:rPr lang="en-US" sz="3600" dirty="0" err="1">
                <a:latin typeface="Arial" panose="020B0604020202020204" pitchFamily="34" charset="0"/>
                <a:cs typeface="Arial" panose="020B0604020202020204" pitchFamily="34" charset="0"/>
              </a:rPr>
              <a:t>CodeDeploy</a:t>
            </a:r>
            <a:r>
              <a:rPr lang="en-US" sz="3600" dirty="0">
                <a:latin typeface="Arial" panose="020B0604020202020204" pitchFamily="34" charset="0"/>
                <a:cs typeface="Arial" panose="020B0604020202020204" pitchFamily="34" charset="0"/>
              </a:rPr>
              <a:t> – Blue/Green Deployment Hooks</a:t>
            </a:r>
          </a:p>
        </p:txBody>
      </p:sp>
      <p:grpSp>
        <p:nvGrpSpPr>
          <p:cNvPr id="6" name="Group 5">
            <a:extLst>
              <a:ext uri="{FF2B5EF4-FFF2-40B4-BE49-F238E27FC236}">
                <a16:creationId xmlns:a16="http://schemas.microsoft.com/office/drawing/2014/main" id="{D78DF235-F047-52C6-EF2A-86376878D74A}"/>
              </a:ext>
            </a:extLst>
          </p:cNvPr>
          <p:cNvGrpSpPr/>
          <p:nvPr/>
        </p:nvGrpSpPr>
        <p:grpSpPr>
          <a:xfrm>
            <a:off x="605480" y="1973654"/>
            <a:ext cx="10550181" cy="4866091"/>
            <a:chOff x="383059" y="1176363"/>
            <a:chExt cx="11219949" cy="5175010"/>
          </a:xfrm>
        </p:grpSpPr>
        <p:pic>
          <p:nvPicPr>
            <p:cNvPr id="4" name="Picture 3">
              <a:extLst>
                <a:ext uri="{FF2B5EF4-FFF2-40B4-BE49-F238E27FC236}">
                  <a16:creationId xmlns:a16="http://schemas.microsoft.com/office/drawing/2014/main" id="{4B843E25-50B7-3F5A-6C21-9BC3BE0081A2}"/>
                </a:ext>
              </a:extLst>
            </p:cNvPr>
            <p:cNvPicPr>
              <a:picLocks noChangeAspect="1"/>
            </p:cNvPicPr>
            <p:nvPr/>
          </p:nvPicPr>
          <p:blipFill>
            <a:blip r:embed="rId2"/>
            <a:stretch>
              <a:fillRect/>
            </a:stretch>
          </p:blipFill>
          <p:spPr>
            <a:xfrm>
              <a:off x="588991" y="1176363"/>
              <a:ext cx="11014017" cy="5088513"/>
            </a:xfrm>
            <a:prstGeom prst="rect">
              <a:avLst/>
            </a:prstGeom>
          </p:spPr>
        </p:pic>
        <p:sp>
          <p:nvSpPr>
            <p:cNvPr id="5" name="Freeform 4">
              <a:extLst>
                <a:ext uri="{FF2B5EF4-FFF2-40B4-BE49-F238E27FC236}">
                  <a16:creationId xmlns:a16="http://schemas.microsoft.com/office/drawing/2014/main" id="{84C44988-50D9-C4A9-AFB0-93C8DF8118A2}"/>
                </a:ext>
              </a:extLst>
            </p:cNvPr>
            <p:cNvSpPr/>
            <p:nvPr/>
          </p:nvSpPr>
          <p:spPr>
            <a:xfrm>
              <a:off x="383059" y="5782962"/>
              <a:ext cx="7179276" cy="568411"/>
            </a:xfrm>
            <a:custGeom>
              <a:avLst/>
              <a:gdLst>
                <a:gd name="connsiteX0" fmla="*/ 148282 w 7179276"/>
                <a:gd name="connsiteY0" fmla="*/ 0 h 568411"/>
                <a:gd name="connsiteX1" fmla="*/ 345990 w 7179276"/>
                <a:gd name="connsiteY1" fmla="*/ 49427 h 568411"/>
                <a:gd name="connsiteX2" fmla="*/ 7179276 w 7179276"/>
                <a:gd name="connsiteY2" fmla="*/ 444843 h 568411"/>
                <a:gd name="connsiteX3" fmla="*/ 7179276 w 7179276"/>
                <a:gd name="connsiteY3" fmla="*/ 444843 h 568411"/>
                <a:gd name="connsiteX4" fmla="*/ 7179276 w 7179276"/>
                <a:gd name="connsiteY4" fmla="*/ 568411 h 568411"/>
                <a:gd name="connsiteX5" fmla="*/ 0 w 7179276"/>
                <a:gd name="connsiteY5" fmla="*/ 568411 h 568411"/>
                <a:gd name="connsiteX6" fmla="*/ 148282 w 7179276"/>
                <a:gd name="connsiteY6" fmla="*/ 0 h 56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9276" h="568411">
                  <a:moveTo>
                    <a:pt x="148282" y="0"/>
                  </a:moveTo>
                  <a:lnTo>
                    <a:pt x="345990" y="49427"/>
                  </a:lnTo>
                  <a:lnTo>
                    <a:pt x="7179276" y="444843"/>
                  </a:lnTo>
                  <a:lnTo>
                    <a:pt x="7179276" y="444843"/>
                  </a:lnTo>
                  <a:lnTo>
                    <a:pt x="7179276" y="568411"/>
                  </a:lnTo>
                  <a:lnTo>
                    <a:pt x="0" y="568411"/>
                  </a:lnTo>
                  <a:lnTo>
                    <a:pt x="148282" y="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8083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A9368C21-A092-09AC-6B8B-7C565F79E310}"/>
              </a:ext>
            </a:extLst>
          </p:cNvPr>
          <p:cNvPicPr>
            <a:picLocks noChangeAspect="1"/>
          </p:cNvPicPr>
          <p:nvPr/>
        </p:nvPicPr>
        <p:blipFill>
          <a:blip r:embed="rId2">
            <a:duotone>
              <a:schemeClr val="bg2">
                <a:shade val="45000"/>
                <a:satMod val="135000"/>
              </a:schemeClr>
              <a:prstClr val="white"/>
            </a:duotone>
            <a:alphaModFix amt="35000"/>
          </a:blip>
          <a:srcRect t="3981" b="6019"/>
          <a:stretch/>
        </p:blipFill>
        <p:spPr>
          <a:xfrm>
            <a:off x="20" y="10"/>
            <a:ext cx="12191980" cy="6857990"/>
          </a:xfrm>
          <a:prstGeom prst="rect">
            <a:avLst/>
          </a:prstGeom>
        </p:spPr>
      </p:pic>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a:bodyPr>
          <a:lstStyle/>
          <a:p>
            <a:r>
              <a:rPr lang="en-US">
                <a:solidFill>
                  <a:srgbClr val="FFFFFF"/>
                </a:solidFill>
                <a:latin typeface="Arial" panose="020B0604020202020204" pitchFamily="34" charset="0"/>
                <a:cs typeface="Arial" panose="020B0604020202020204" pitchFamily="34" charset="0"/>
              </a:rPr>
              <a:t>CodeDeploy – Deployment Configuration</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p:txBody>
          <a:bodyPr>
            <a:normAutofit/>
          </a:bodyPr>
          <a:lstStyle/>
          <a:p>
            <a:r>
              <a:rPr lang="en-IN" dirty="0"/>
              <a:t>Specifies the number of instances that must remain available at any time during the deployment</a:t>
            </a:r>
          </a:p>
          <a:p>
            <a:r>
              <a:rPr lang="en-IN" dirty="0"/>
              <a:t>Use Pre-defined Deployment Configurations </a:t>
            </a:r>
          </a:p>
          <a:p>
            <a:pPr lvl="1"/>
            <a:r>
              <a:rPr lang="en-IN" dirty="0" err="1"/>
              <a:t>CodeDeployDefault.AllAtOnce</a:t>
            </a:r>
            <a:r>
              <a:rPr lang="en-IN" dirty="0"/>
              <a:t> – deploy to as many instances as possible at once</a:t>
            </a:r>
          </a:p>
          <a:p>
            <a:pPr lvl="1"/>
            <a:r>
              <a:rPr lang="en-IN" dirty="0" err="1"/>
              <a:t>CodeDeployDefault.HalfAtATime</a:t>
            </a:r>
            <a:r>
              <a:rPr lang="en-IN" dirty="0"/>
              <a:t> – deploy to up to half of the instances at a time</a:t>
            </a:r>
          </a:p>
          <a:p>
            <a:pPr lvl="1"/>
            <a:r>
              <a:rPr lang="en-IN" dirty="0" err="1"/>
              <a:t>CodeDeployDefault.OneAtATime</a:t>
            </a:r>
            <a:r>
              <a:rPr lang="en-IN" dirty="0"/>
              <a:t> – deploy to only one instance at a time</a:t>
            </a:r>
          </a:p>
          <a:p>
            <a:r>
              <a:rPr lang="en-IN" dirty="0"/>
              <a:t>Can create your own custom Deployment Configurations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7628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a:bodyPr>
          <a:lstStyle/>
          <a:p>
            <a:r>
              <a:rPr lang="en-US" sz="4000" dirty="0" err="1">
                <a:latin typeface="Arial" panose="020B0604020202020204" pitchFamily="34" charset="0"/>
                <a:cs typeface="Arial" panose="020B0604020202020204" pitchFamily="34" charset="0"/>
              </a:rPr>
              <a:t>CodeDeploy</a:t>
            </a:r>
            <a:r>
              <a:rPr lang="en-US" sz="4000" dirty="0">
                <a:latin typeface="Arial" panose="020B0604020202020204" pitchFamily="34" charset="0"/>
                <a:cs typeface="Arial" panose="020B0604020202020204" pitchFamily="34" charset="0"/>
              </a:rPr>
              <a:t> - Agent</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5"/>
            <a:ext cx="6593958" cy="4351338"/>
          </a:xfrm>
        </p:spPr>
        <p:txBody>
          <a:bodyPr>
            <a:normAutofit/>
          </a:bodyPr>
          <a:lstStyle/>
          <a:p>
            <a:r>
              <a:rPr lang="en-IN" dirty="0"/>
              <a:t>The </a:t>
            </a:r>
            <a:r>
              <a:rPr lang="en-IN" dirty="0" err="1"/>
              <a:t>CodeDeploy</a:t>
            </a:r>
            <a:r>
              <a:rPr lang="en-IN" dirty="0"/>
              <a:t> Agent must be running on the EC2 instances as a prerequisites</a:t>
            </a:r>
          </a:p>
          <a:p>
            <a:r>
              <a:rPr lang="en-IN" dirty="0"/>
              <a:t>It can be installed and updated automatically if you’re using Systems Manager</a:t>
            </a:r>
          </a:p>
          <a:p>
            <a:r>
              <a:rPr lang="en-IN" dirty="0"/>
              <a:t>The EC2 Instances must have sufficient permissions to access Amazon S3 to get deployment bundles</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6C6E4FB1-9A46-F233-97A0-40D6B71C84E7}"/>
              </a:ext>
            </a:extLst>
          </p:cNvPr>
          <p:cNvPicPr>
            <a:picLocks noChangeAspect="1"/>
          </p:cNvPicPr>
          <p:nvPr/>
        </p:nvPicPr>
        <p:blipFill>
          <a:blip r:embed="rId2"/>
          <a:stretch>
            <a:fillRect/>
          </a:stretch>
        </p:blipFill>
        <p:spPr>
          <a:xfrm>
            <a:off x="7596581" y="810107"/>
            <a:ext cx="4155291" cy="5366856"/>
          </a:xfrm>
          <a:prstGeom prst="rect">
            <a:avLst/>
          </a:prstGeom>
        </p:spPr>
      </p:pic>
    </p:spTree>
    <p:extLst>
      <p:ext uri="{BB962C8B-B14F-4D97-AF65-F5344CB8AC3E}">
        <p14:creationId xmlns:p14="http://schemas.microsoft.com/office/powerpoint/2010/main" val="3008437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7A234-8453-3B62-8F2F-F6033756731E}"/>
              </a:ext>
            </a:extLst>
          </p:cNvPr>
          <p:cNvSpPr>
            <a:spLocks noGrp="1"/>
          </p:cNvSpPr>
          <p:nvPr>
            <p:ph type="title"/>
          </p:nvPr>
        </p:nvSpPr>
        <p:spPr>
          <a:xfrm>
            <a:off x="6099175" y="1354819"/>
            <a:ext cx="5240881" cy="2411014"/>
          </a:xfrm>
        </p:spPr>
        <p:txBody>
          <a:bodyPr vert="horz" lIns="91440" tIns="45720" rIns="91440" bIns="45720" rtlCol="0" anchor="b">
            <a:normAutofit/>
          </a:bodyPr>
          <a:lstStyle/>
          <a:p>
            <a:r>
              <a:rPr lang="en-US" sz="7200" kern="1200" dirty="0">
                <a:solidFill>
                  <a:schemeClr val="tx1"/>
                </a:solidFill>
                <a:latin typeface="+mj-lt"/>
                <a:ea typeface="+mj-ea"/>
                <a:cs typeface="+mj-cs"/>
              </a:rPr>
              <a:t>AWS  </a:t>
            </a:r>
            <a:r>
              <a:rPr lang="en-US" sz="7200" kern="1200" dirty="0" err="1">
                <a:solidFill>
                  <a:schemeClr val="tx1"/>
                </a:solidFill>
                <a:latin typeface="+mj-lt"/>
                <a:ea typeface="+mj-ea"/>
                <a:cs typeface="+mj-cs"/>
              </a:rPr>
              <a:t>CodeGuru</a:t>
            </a:r>
            <a:endParaRPr lang="en-US" sz="7200" kern="1200" dirty="0">
              <a:solidFill>
                <a:schemeClr val="tx1"/>
              </a:solidFill>
              <a:latin typeface="+mj-lt"/>
              <a:ea typeface="+mj-ea"/>
              <a:cs typeface="+mj-cs"/>
            </a:endParaRPr>
          </a:p>
        </p:txBody>
      </p:sp>
      <p:pic>
        <p:nvPicPr>
          <p:cNvPr id="4" name="Picture 3">
            <a:extLst>
              <a:ext uri="{FF2B5EF4-FFF2-40B4-BE49-F238E27FC236}">
                <a16:creationId xmlns:a16="http://schemas.microsoft.com/office/drawing/2014/main" id="{2602DAF6-0CCB-41AA-23F6-88D32E106B16}"/>
              </a:ext>
            </a:extLst>
          </p:cNvPr>
          <p:cNvPicPr>
            <a:picLocks noChangeAspect="1"/>
          </p:cNvPicPr>
          <p:nvPr/>
        </p:nvPicPr>
        <p:blipFill>
          <a:blip r:embed="rId2"/>
          <a:stretch>
            <a:fillRect/>
          </a:stretch>
        </p:blipFill>
        <p:spPr>
          <a:xfrm>
            <a:off x="954909" y="1195572"/>
            <a:ext cx="3287655" cy="3287655"/>
          </a:xfrm>
          <a:prstGeom prst="rect">
            <a:avLst/>
          </a:prstGeom>
        </p:spPr>
      </p:pic>
    </p:spTree>
    <p:extLst>
      <p:ext uri="{BB962C8B-B14F-4D97-AF65-F5344CB8AC3E}">
        <p14:creationId xmlns:p14="http://schemas.microsoft.com/office/powerpoint/2010/main" val="2467047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Amazon </a:t>
            </a:r>
            <a:r>
              <a:rPr lang="en-US" sz="4000" dirty="0" err="1">
                <a:latin typeface="Arial" panose="020B0604020202020204" pitchFamily="34" charset="0"/>
                <a:cs typeface="Arial" panose="020B0604020202020204" pitchFamily="34" charset="0"/>
              </a:rPr>
              <a:t>CodeGuru</a:t>
            </a:r>
            <a:endParaRPr lang="en-US"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5"/>
            <a:ext cx="10515600" cy="2202678"/>
          </a:xfrm>
        </p:spPr>
        <p:txBody>
          <a:bodyPr>
            <a:normAutofit/>
          </a:bodyPr>
          <a:lstStyle/>
          <a:p>
            <a:r>
              <a:rPr lang="en-IN" dirty="0"/>
              <a:t>An ML-powered service for automated code reviews and application performance recommendations</a:t>
            </a:r>
          </a:p>
          <a:p>
            <a:r>
              <a:rPr lang="en-IN" dirty="0"/>
              <a:t>Provides two functionalities</a:t>
            </a:r>
          </a:p>
          <a:p>
            <a:pPr lvl="1"/>
            <a:r>
              <a:rPr lang="en-IN" dirty="0" err="1"/>
              <a:t>CodeGuru</a:t>
            </a:r>
            <a:r>
              <a:rPr lang="en-IN" dirty="0"/>
              <a:t> Reviewer: automated code reviews for static code analysis (development)</a:t>
            </a:r>
          </a:p>
          <a:p>
            <a:pPr lvl="1"/>
            <a:r>
              <a:rPr lang="en-IN" dirty="0" err="1"/>
              <a:t>CodeGuru</a:t>
            </a:r>
            <a:r>
              <a:rPr lang="en-IN" dirty="0"/>
              <a:t> Profiler: visibility/recommendations about application performance during runtime (production)</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C65E6BF-6A9C-64B7-EC7F-A282E23908DF}"/>
              </a:ext>
            </a:extLst>
          </p:cNvPr>
          <p:cNvPicPr>
            <a:picLocks noChangeAspect="1"/>
          </p:cNvPicPr>
          <p:nvPr/>
        </p:nvPicPr>
        <p:blipFill>
          <a:blip r:embed="rId2"/>
          <a:stretch>
            <a:fillRect/>
          </a:stretch>
        </p:blipFill>
        <p:spPr>
          <a:xfrm>
            <a:off x="1368511" y="4163240"/>
            <a:ext cx="9454978" cy="1991465"/>
          </a:xfrm>
          <a:prstGeom prst="rect">
            <a:avLst/>
          </a:prstGeom>
        </p:spPr>
      </p:pic>
    </p:spTree>
    <p:extLst>
      <p:ext uri="{BB962C8B-B14F-4D97-AF65-F5344CB8AC3E}">
        <p14:creationId xmlns:p14="http://schemas.microsoft.com/office/powerpoint/2010/main" val="4114034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Amazon </a:t>
            </a:r>
            <a:r>
              <a:rPr lang="en-US" sz="4000" dirty="0" err="1">
                <a:latin typeface="Arial" panose="020B0604020202020204" pitchFamily="34" charset="0"/>
                <a:cs typeface="Arial" panose="020B0604020202020204" pitchFamily="34" charset="0"/>
              </a:rPr>
              <a:t>CodeGuru</a:t>
            </a:r>
            <a:r>
              <a:rPr lang="en-US" sz="4000" dirty="0">
                <a:latin typeface="Arial" panose="020B0604020202020204" pitchFamily="34" charset="0"/>
                <a:cs typeface="Arial" panose="020B0604020202020204" pitchFamily="34" charset="0"/>
              </a:rPr>
              <a:t> Reviewer</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4"/>
            <a:ext cx="6604591" cy="4001017"/>
          </a:xfrm>
        </p:spPr>
        <p:txBody>
          <a:bodyPr>
            <a:normAutofit/>
          </a:bodyPr>
          <a:lstStyle/>
          <a:p>
            <a:r>
              <a:rPr lang="en-IN" dirty="0"/>
              <a:t>Identify critical issues, security vulnerabilities, and hard-to-find bugs</a:t>
            </a:r>
          </a:p>
          <a:p>
            <a:r>
              <a:rPr lang="en-IN" dirty="0"/>
              <a:t> Example: common coding best practices, resource leaks, security detection, input validation</a:t>
            </a:r>
          </a:p>
          <a:p>
            <a:r>
              <a:rPr lang="en-IN" dirty="0"/>
              <a:t>Uses Machine Learning and automated reasoning</a:t>
            </a:r>
          </a:p>
          <a:p>
            <a:r>
              <a:rPr lang="en-IN" dirty="0"/>
              <a:t>Hard-learned lessons across millions of code reviews on 1000s of open-source and Amazon repositories </a:t>
            </a:r>
          </a:p>
          <a:p>
            <a:r>
              <a:rPr lang="en-IN" dirty="0"/>
              <a:t>Supports Java and Python </a:t>
            </a:r>
          </a:p>
          <a:p>
            <a:r>
              <a:rPr lang="en-IN" dirty="0"/>
              <a:t>Integrates with GitHub, Bitbucket, and AWS </a:t>
            </a:r>
            <a:r>
              <a:rPr lang="en-IN" dirty="0" err="1"/>
              <a:t>CodeCommit</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40EBA4F-9F63-248C-AF21-5C115BCCE3FE}"/>
              </a:ext>
            </a:extLst>
          </p:cNvPr>
          <p:cNvPicPr>
            <a:picLocks noChangeAspect="1"/>
          </p:cNvPicPr>
          <p:nvPr/>
        </p:nvPicPr>
        <p:blipFill>
          <a:blip r:embed="rId2"/>
          <a:stretch>
            <a:fillRect/>
          </a:stretch>
        </p:blipFill>
        <p:spPr>
          <a:xfrm>
            <a:off x="7442791" y="2058421"/>
            <a:ext cx="4460278" cy="4001017"/>
          </a:xfrm>
          <a:prstGeom prst="rect">
            <a:avLst/>
          </a:prstGeom>
        </p:spPr>
      </p:pic>
    </p:spTree>
    <p:extLst>
      <p:ext uri="{BB962C8B-B14F-4D97-AF65-F5344CB8AC3E}">
        <p14:creationId xmlns:p14="http://schemas.microsoft.com/office/powerpoint/2010/main" val="1012109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Amazon </a:t>
            </a:r>
            <a:r>
              <a:rPr lang="en-US" sz="4000" dirty="0" err="1">
                <a:latin typeface="Arial" panose="020B0604020202020204" pitchFamily="34" charset="0"/>
                <a:cs typeface="Arial" panose="020B0604020202020204" pitchFamily="34" charset="0"/>
              </a:rPr>
              <a:t>CodeGuru</a:t>
            </a:r>
            <a:r>
              <a:rPr lang="en-US" sz="4000" dirty="0">
                <a:latin typeface="Arial" panose="020B0604020202020204" pitchFamily="34" charset="0"/>
                <a:cs typeface="Arial" panose="020B0604020202020204" pitchFamily="34" charset="0"/>
              </a:rPr>
              <a:t> Profiler</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4"/>
            <a:ext cx="6604591" cy="4001017"/>
          </a:xfrm>
        </p:spPr>
        <p:txBody>
          <a:bodyPr>
            <a:normAutofit lnSpcReduction="10000"/>
          </a:bodyPr>
          <a:lstStyle/>
          <a:p>
            <a:r>
              <a:rPr lang="en-IN" dirty="0"/>
              <a:t>Helps understand the runtime </a:t>
            </a:r>
            <a:r>
              <a:rPr lang="en-IN" dirty="0" err="1"/>
              <a:t>behavior</a:t>
            </a:r>
            <a:r>
              <a:rPr lang="en-IN" dirty="0"/>
              <a:t> of your application</a:t>
            </a:r>
          </a:p>
          <a:p>
            <a:r>
              <a:rPr lang="en-IN" dirty="0"/>
              <a:t>Example: identify if your application is consuming excessive CPU capacity on a logging routine</a:t>
            </a:r>
          </a:p>
          <a:p>
            <a:r>
              <a:rPr lang="en-IN" dirty="0"/>
              <a:t>Features: </a:t>
            </a:r>
          </a:p>
          <a:p>
            <a:pPr lvl="1"/>
            <a:r>
              <a:rPr lang="en-IN" dirty="0"/>
              <a:t>Identify and remove code inefficiencies </a:t>
            </a:r>
          </a:p>
          <a:p>
            <a:pPr lvl="1"/>
            <a:r>
              <a:rPr lang="en-IN" dirty="0"/>
              <a:t>Improve application performance (e.g., reduce CPU utilization) </a:t>
            </a:r>
          </a:p>
          <a:p>
            <a:pPr lvl="1"/>
            <a:r>
              <a:rPr lang="en-IN" dirty="0"/>
              <a:t>Decrease compute costs </a:t>
            </a:r>
          </a:p>
          <a:p>
            <a:pPr lvl="1"/>
            <a:r>
              <a:rPr lang="en-IN" dirty="0"/>
              <a:t>Provides heap summary (identify which objects using up memory) </a:t>
            </a:r>
          </a:p>
          <a:p>
            <a:pPr lvl="1"/>
            <a:r>
              <a:rPr lang="en-IN" dirty="0"/>
              <a:t>Anomaly Detection</a:t>
            </a:r>
          </a:p>
          <a:p>
            <a:r>
              <a:rPr lang="en-IN" dirty="0"/>
              <a:t>Support applications running on AWS or on- premise </a:t>
            </a:r>
          </a:p>
          <a:p>
            <a:r>
              <a:rPr lang="en-IN" dirty="0"/>
              <a:t>Minimal overhead on application</a:t>
            </a: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40F7ECCA-0DBD-328F-B6B6-B9EFA9893EEE}"/>
              </a:ext>
            </a:extLst>
          </p:cNvPr>
          <p:cNvPicPr>
            <a:picLocks noChangeAspect="1"/>
          </p:cNvPicPr>
          <p:nvPr/>
        </p:nvPicPr>
        <p:blipFill>
          <a:blip r:embed="rId2"/>
          <a:stretch>
            <a:fillRect/>
          </a:stretch>
        </p:blipFill>
        <p:spPr>
          <a:xfrm>
            <a:off x="7269841" y="2469209"/>
            <a:ext cx="4922159" cy="2672836"/>
          </a:xfrm>
          <a:prstGeom prst="rect">
            <a:avLst/>
          </a:prstGeom>
        </p:spPr>
      </p:pic>
    </p:spTree>
    <p:extLst>
      <p:ext uri="{BB962C8B-B14F-4D97-AF65-F5344CB8AC3E}">
        <p14:creationId xmlns:p14="http://schemas.microsoft.com/office/powerpoint/2010/main" val="333830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Outcome</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p:txBody>
          <a:bodyPr/>
          <a:lstStyle/>
          <a:p>
            <a:r>
              <a:rPr lang="en-US" dirty="0">
                <a:latin typeface="Arial" panose="020B0604020202020204" pitchFamily="34" charset="0"/>
                <a:cs typeface="Arial" panose="020B0604020202020204" pitchFamily="34" charset="0"/>
              </a:rPr>
              <a:t>Understanding and using the GitHub Repository</a:t>
            </a:r>
          </a:p>
          <a:p>
            <a:r>
              <a:rPr lang="en-US" dirty="0">
                <a:latin typeface="Arial" panose="020B0604020202020204" pitchFamily="34" charset="0"/>
                <a:cs typeface="Arial" panose="020B0604020202020204" pitchFamily="34" charset="0"/>
              </a:rPr>
              <a:t>Understanding the AWS </a:t>
            </a:r>
            <a:r>
              <a:rPr lang="en-US" dirty="0" err="1">
                <a:latin typeface="Arial" panose="020B0604020202020204" pitchFamily="34" charset="0"/>
                <a:cs typeface="Arial" panose="020B0604020202020204" pitchFamily="34" charset="0"/>
              </a:rPr>
              <a:t>CodePipeline</a:t>
            </a:r>
            <a:r>
              <a:rPr lang="en-US" dirty="0">
                <a:latin typeface="Arial" panose="020B0604020202020204" pitchFamily="34" charset="0"/>
                <a:cs typeface="Arial" panose="020B0604020202020204" pitchFamily="34" charset="0"/>
              </a:rPr>
              <a:t> and Handson</a:t>
            </a:r>
          </a:p>
          <a:p>
            <a:r>
              <a:rPr lang="en-US" dirty="0">
                <a:latin typeface="Arial" panose="020B0604020202020204" pitchFamily="34" charset="0"/>
                <a:cs typeface="Arial" panose="020B0604020202020204" pitchFamily="34" charset="0"/>
              </a:rPr>
              <a:t>Understanding the AWS </a:t>
            </a:r>
            <a:r>
              <a:rPr lang="en-US" dirty="0" err="1">
                <a:latin typeface="Arial" panose="020B0604020202020204" pitchFamily="34" charset="0"/>
                <a:cs typeface="Arial" panose="020B0604020202020204" pitchFamily="34" charset="0"/>
              </a:rPr>
              <a:t>CodeBuild</a:t>
            </a:r>
            <a:r>
              <a:rPr lang="en-US" dirty="0">
                <a:latin typeface="Arial" panose="020B0604020202020204" pitchFamily="34" charset="0"/>
                <a:cs typeface="Arial" panose="020B0604020202020204" pitchFamily="34" charset="0"/>
              </a:rPr>
              <a:t> and Hands-on</a:t>
            </a:r>
          </a:p>
          <a:p>
            <a:r>
              <a:rPr lang="en-US" dirty="0">
                <a:latin typeface="Arial" panose="020B0604020202020204" pitchFamily="34" charset="0"/>
                <a:cs typeface="Arial" panose="020B0604020202020204" pitchFamily="34" charset="0"/>
              </a:rPr>
              <a:t>Understanding the AWS Code Deploy Basics</a:t>
            </a:r>
          </a:p>
          <a:p>
            <a:r>
              <a:rPr lang="en-US" dirty="0">
                <a:latin typeface="Arial" panose="020B0604020202020204" pitchFamily="34" charset="0"/>
                <a:cs typeface="Arial" panose="020B0604020202020204" pitchFamily="34" charset="0"/>
              </a:rPr>
              <a:t>10000 ft overview of AWS Code Guru</a:t>
            </a:r>
          </a:p>
        </p:txBody>
      </p:sp>
    </p:spTree>
    <p:extLst>
      <p:ext uri="{BB962C8B-B14F-4D97-AF65-F5344CB8AC3E}">
        <p14:creationId xmlns:p14="http://schemas.microsoft.com/office/powerpoint/2010/main" val="3917415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7A234-8453-3B62-8F2F-F6033756731E}"/>
              </a:ext>
            </a:extLst>
          </p:cNvPr>
          <p:cNvSpPr>
            <a:spLocks noGrp="1"/>
          </p:cNvSpPr>
          <p:nvPr>
            <p:ph type="title"/>
          </p:nvPr>
        </p:nvSpPr>
        <p:spPr>
          <a:xfrm>
            <a:off x="5431465" y="1155042"/>
            <a:ext cx="5228230" cy="3131805"/>
          </a:xfrm>
        </p:spPr>
        <p:txBody>
          <a:bodyPr vert="horz" lIns="91440" tIns="45720" rIns="91440" bIns="45720" rtlCol="0" anchor="b">
            <a:normAutofit/>
          </a:bodyPr>
          <a:lstStyle/>
          <a:p>
            <a:pPr algn="ctr"/>
            <a:r>
              <a:rPr lang="en-US" sz="6600" kern="1200" dirty="0">
                <a:solidFill>
                  <a:schemeClr val="tx1"/>
                </a:solidFill>
                <a:latin typeface="Arial" panose="020B0604020202020204" pitchFamily="34" charset="0"/>
                <a:cs typeface="Arial" panose="020B0604020202020204" pitchFamily="34" charset="0"/>
              </a:rPr>
              <a:t>Labs</a:t>
            </a:r>
          </a:p>
        </p:txBody>
      </p:sp>
      <p:sp>
        <p:nvSpPr>
          <p:cNvPr id="3" name="Text Placeholder 2">
            <a:extLst>
              <a:ext uri="{FF2B5EF4-FFF2-40B4-BE49-F238E27FC236}">
                <a16:creationId xmlns:a16="http://schemas.microsoft.com/office/drawing/2014/main" id="{479E2DE7-659A-CE1B-41FF-57642AB1892C}"/>
              </a:ext>
            </a:extLst>
          </p:cNvPr>
          <p:cNvSpPr>
            <a:spLocks noGrp="1"/>
          </p:cNvSpPr>
          <p:nvPr>
            <p:ph type="body" idx="1"/>
          </p:nvPr>
        </p:nvSpPr>
        <p:spPr>
          <a:xfrm>
            <a:off x="4038600" y="4483289"/>
            <a:ext cx="4216400" cy="1041747"/>
          </a:xfrm>
        </p:spPr>
        <p:txBody>
          <a:bodyPr vert="horz" lIns="91440" tIns="45720" rIns="91440" bIns="45720" rtlCol="0">
            <a:normAutofit/>
          </a:bodyPr>
          <a:lstStyle/>
          <a:p>
            <a:pPr algn="ctr"/>
            <a:endParaRPr lang="en-US" sz="2000" kern="1200">
              <a:solidFill>
                <a:schemeClr val="bg1"/>
              </a:solidFill>
              <a:latin typeface="+mn-lt"/>
              <a:ea typeface="+mn-ea"/>
              <a:cs typeface="+mn-cs"/>
            </a:endParaRPr>
          </a:p>
        </p:txBody>
      </p:sp>
      <p:pic>
        <p:nvPicPr>
          <p:cNvPr id="6" name="Graphic 5" descr="Scroll with solid fill">
            <a:extLst>
              <a:ext uri="{FF2B5EF4-FFF2-40B4-BE49-F238E27FC236}">
                <a16:creationId xmlns:a16="http://schemas.microsoft.com/office/drawing/2014/main" id="{1E8F3F35-38AD-30DB-D320-1647AA22CE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3869" y="1736123"/>
            <a:ext cx="2640227" cy="2640227"/>
          </a:xfrm>
          <a:prstGeom prst="rect">
            <a:avLst/>
          </a:prstGeom>
        </p:spPr>
      </p:pic>
    </p:spTree>
    <p:extLst>
      <p:ext uri="{BB962C8B-B14F-4D97-AF65-F5344CB8AC3E}">
        <p14:creationId xmlns:p14="http://schemas.microsoft.com/office/powerpoint/2010/main" val="497022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a:xfrm>
            <a:off x="581192" y="702156"/>
            <a:ext cx="11029616" cy="1013800"/>
          </a:xfrm>
        </p:spPr>
        <p:txBody>
          <a:bodyPr>
            <a:normAutofit/>
          </a:bodyPr>
          <a:lstStyle/>
          <a:p>
            <a:r>
              <a:rPr lang="en-US">
                <a:solidFill>
                  <a:srgbClr val="FFFEFF"/>
                </a:solidFill>
                <a:latin typeface="Arial" panose="020B0604020202020204" pitchFamily="34" charset="0"/>
                <a:cs typeface="Arial" panose="020B0604020202020204" pitchFamily="34" charset="0"/>
              </a:rPr>
              <a:t>Lab Requirements</a:t>
            </a:r>
          </a:p>
        </p:txBody>
      </p:sp>
      <p:graphicFrame>
        <p:nvGraphicFramePr>
          <p:cNvPr id="5" name="Content Placeholder 2">
            <a:extLst>
              <a:ext uri="{FF2B5EF4-FFF2-40B4-BE49-F238E27FC236}">
                <a16:creationId xmlns:a16="http://schemas.microsoft.com/office/drawing/2014/main" id="{9563BEF0-BD21-DEA9-BA06-B75871730AB4}"/>
              </a:ext>
            </a:extLst>
          </p:cNvPr>
          <p:cNvGraphicFramePr>
            <a:graphicFrameLocks noGrp="1"/>
          </p:cNvGraphicFramePr>
          <p:nvPr>
            <p:ph idx="1"/>
            <p:extLst>
              <p:ext uri="{D42A27DB-BD31-4B8C-83A1-F6EECF244321}">
                <p14:modId xmlns:p14="http://schemas.microsoft.com/office/powerpoint/2010/main" val="4046393222"/>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2889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F9ED-D72E-4D5B-1A0B-06D0D45FA397}"/>
              </a:ext>
            </a:extLst>
          </p:cNvPr>
          <p:cNvSpPr>
            <a:spLocks noGrp="1"/>
          </p:cNvSpPr>
          <p:nvPr>
            <p:ph type="title"/>
          </p:nvPr>
        </p:nvSpPr>
        <p:spPr/>
        <p:txBody>
          <a:bodyPr/>
          <a:lstStyle/>
          <a:p>
            <a:r>
              <a:rPr lang="en-US" dirty="0"/>
              <a:t>ELASTIC BEANSTALK</a:t>
            </a:r>
          </a:p>
        </p:txBody>
      </p:sp>
      <p:sp>
        <p:nvSpPr>
          <p:cNvPr id="3" name="Content Placeholder 2">
            <a:extLst>
              <a:ext uri="{FF2B5EF4-FFF2-40B4-BE49-F238E27FC236}">
                <a16:creationId xmlns:a16="http://schemas.microsoft.com/office/drawing/2014/main" id="{CF9E8CE5-16D3-3A8D-5860-CEB9F8E2FA04}"/>
              </a:ext>
            </a:extLst>
          </p:cNvPr>
          <p:cNvSpPr>
            <a:spLocks noGrp="1"/>
          </p:cNvSpPr>
          <p:nvPr>
            <p:ph idx="1"/>
          </p:nvPr>
        </p:nvSpPr>
        <p:spPr>
          <a:xfrm>
            <a:off x="581192" y="2180497"/>
            <a:ext cx="11029615" cy="2614788"/>
          </a:xfrm>
        </p:spPr>
        <p:txBody>
          <a:bodyPr>
            <a:normAutofit fontScale="92500" lnSpcReduction="10000"/>
          </a:bodyPr>
          <a:lstStyle/>
          <a:p>
            <a:r>
              <a:rPr lang="en-IN" dirty="0">
                <a:solidFill>
                  <a:srgbClr val="16191F"/>
                </a:solidFill>
                <a:latin typeface="Amazon Ember"/>
              </a:rPr>
              <a:t>Q</a:t>
            </a:r>
            <a:r>
              <a:rPr lang="en-IN" b="0" i="0" dirty="0">
                <a:solidFill>
                  <a:srgbClr val="16191F"/>
                </a:solidFill>
                <a:effectLst/>
                <a:latin typeface="Amazon Ember"/>
              </a:rPr>
              <a:t>uickly deploy and manage applications in the AWS Cloud without having to learn about the infrastructure that runs those applications.</a:t>
            </a:r>
          </a:p>
          <a:p>
            <a:r>
              <a:rPr lang="en-IN" b="0" i="0" dirty="0">
                <a:solidFill>
                  <a:srgbClr val="16191F"/>
                </a:solidFill>
                <a:effectLst/>
                <a:latin typeface="Amazon Ember"/>
              </a:rPr>
              <a:t>Elastic Beanstalk supports applications developed in Go, Java, .NET, Node.js, PHP, Python, and Ruby. Elastic Beanstalk also supports Docker platforms.</a:t>
            </a:r>
            <a:endParaRPr lang="en-IN" dirty="0">
              <a:solidFill>
                <a:srgbClr val="16191F"/>
              </a:solidFill>
              <a:latin typeface="Amazon Ember"/>
            </a:endParaRPr>
          </a:p>
          <a:p>
            <a:r>
              <a:rPr lang="en-IN" b="0" i="0" dirty="0">
                <a:solidFill>
                  <a:srgbClr val="16191F"/>
                </a:solidFill>
                <a:effectLst/>
                <a:latin typeface="Amazon Ember"/>
              </a:rPr>
              <a:t>To use Elastic Beanstalk, you create an application, upload an application version in the form of an application source bundle (for example, a Java .war file) to Elastic Beanstalk, and then provide some information about the application. </a:t>
            </a:r>
          </a:p>
          <a:p>
            <a:r>
              <a:rPr lang="en-IN" b="0" i="0" dirty="0">
                <a:solidFill>
                  <a:srgbClr val="16191F"/>
                </a:solidFill>
                <a:effectLst/>
                <a:latin typeface="Amazon Ember"/>
              </a:rPr>
              <a:t>Elastic Beanstalk automatically launches an environment and creates and configures the AWS resources needed to run your code. After your environment is launched, you can then manage your environment and deploy new application versions. The following diagram illustrates the workflow of Elastic Beanstalk.</a:t>
            </a:r>
            <a:endParaRPr lang="en-US" dirty="0"/>
          </a:p>
        </p:txBody>
      </p:sp>
      <p:pic>
        <p:nvPicPr>
          <p:cNvPr id="1026" name="Picture 2" descr="Elastic Beanstalk workflow.">
            <a:extLst>
              <a:ext uri="{FF2B5EF4-FFF2-40B4-BE49-F238E27FC236}">
                <a16:creationId xmlns:a16="http://schemas.microsoft.com/office/drawing/2014/main" id="{9989FA66-CE50-2478-C011-C9C2B9789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541" y="4795285"/>
            <a:ext cx="6684518" cy="1813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139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34">
            <a:extLst>
              <a:ext uri="{FF2B5EF4-FFF2-40B4-BE49-F238E27FC236}">
                <a16:creationId xmlns:a16="http://schemas.microsoft.com/office/drawing/2014/main" id="{DEA81853-BCE1-4B7C-922E-A502B7B5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A53F3F5-328C-4AC3-B3C4-6A9D4C3D3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BC40A2F-1016-D322-2234-192245D0AD21}"/>
              </a:ext>
            </a:extLst>
          </p:cNvPr>
          <p:cNvSpPr>
            <a:spLocks noGrp="1"/>
          </p:cNvSpPr>
          <p:nvPr>
            <p:ph type="title"/>
          </p:nvPr>
        </p:nvSpPr>
        <p:spPr>
          <a:xfrm>
            <a:off x="4241830" y="863695"/>
            <a:ext cx="7498617" cy="4947169"/>
          </a:xfrm>
        </p:spPr>
        <p:txBody>
          <a:bodyPr vert="horz" lIns="91440" tIns="45720" rIns="91440" bIns="45720" rtlCol="0" anchor="ctr">
            <a:normAutofit/>
          </a:bodyPr>
          <a:lstStyle/>
          <a:p>
            <a:r>
              <a:rPr lang="en-US" sz="4400" dirty="0">
                <a:solidFill>
                  <a:srgbClr val="FFFFFF"/>
                </a:solidFill>
              </a:rPr>
              <a:t>QUESTIONS?</a:t>
            </a:r>
          </a:p>
        </p:txBody>
      </p:sp>
      <p:sp>
        <p:nvSpPr>
          <p:cNvPr id="39" name="Rectangle 38">
            <a:extLst>
              <a:ext uri="{FF2B5EF4-FFF2-40B4-BE49-F238E27FC236}">
                <a16:creationId xmlns:a16="http://schemas.microsoft.com/office/drawing/2014/main" id="{60ECACBD-42EC-44A4-B0DE-2DEDB73E1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9BBB5757-5277-4AC5-8E2C-46B13387B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3643"/>
            <a:ext cx="7503637"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2610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EA81853-BCE1-4B7C-922E-A502B7B5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53F3F5-328C-4AC3-B3C4-6A9D4C3D37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8B73B7C-524F-1527-4676-E4B6C7BEFE34}"/>
              </a:ext>
            </a:extLst>
          </p:cNvPr>
          <p:cNvSpPr>
            <a:spLocks noGrp="1"/>
          </p:cNvSpPr>
          <p:nvPr>
            <p:ph type="title"/>
          </p:nvPr>
        </p:nvSpPr>
        <p:spPr>
          <a:xfrm>
            <a:off x="4241830" y="863695"/>
            <a:ext cx="7498617" cy="4947169"/>
          </a:xfrm>
        </p:spPr>
        <p:txBody>
          <a:bodyPr vert="horz" lIns="91440" tIns="45720" rIns="91440" bIns="45720" rtlCol="0" anchor="ctr">
            <a:normAutofit/>
          </a:bodyPr>
          <a:lstStyle/>
          <a:p>
            <a:r>
              <a:rPr lang="en-US" sz="4400">
                <a:solidFill>
                  <a:srgbClr val="FFFFFF"/>
                </a:solidFill>
              </a:rPr>
              <a:t>THANK YOU</a:t>
            </a:r>
          </a:p>
        </p:txBody>
      </p:sp>
      <p:sp>
        <p:nvSpPr>
          <p:cNvPr id="20" name="Rectangle 19">
            <a:extLst>
              <a:ext uri="{FF2B5EF4-FFF2-40B4-BE49-F238E27FC236}">
                <a16:creationId xmlns:a16="http://schemas.microsoft.com/office/drawing/2014/main" id="{60ECACBD-42EC-44A4-B0DE-2DEDB73E13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9BBB5757-5277-4AC5-8E2C-46B13387B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3643"/>
            <a:ext cx="7503637"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870027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27EFF-C2F5-9F38-5912-47AA0FD2768D}"/>
              </a:ext>
            </a:extLst>
          </p:cNvPr>
          <p:cNvSpPr>
            <a:spLocks noGrp="1"/>
          </p:cNvSpPr>
          <p:nvPr>
            <p:ph type="title"/>
          </p:nvPr>
        </p:nvSpPr>
        <p:spPr/>
        <p:txBody>
          <a:bodyPr/>
          <a:lstStyle/>
          <a:p>
            <a:r>
              <a:rPr lang="en-US" dirty="0"/>
              <a:t>Aws terminology</a:t>
            </a:r>
          </a:p>
        </p:txBody>
      </p:sp>
      <p:sp>
        <p:nvSpPr>
          <p:cNvPr id="3" name="Content Placeholder 2">
            <a:extLst>
              <a:ext uri="{FF2B5EF4-FFF2-40B4-BE49-F238E27FC236}">
                <a16:creationId xmlns:a16="http://schemas.microsoft.com/office/drawing/2014/main" id="{77E9164F-28CC-9DA4-264C-D34B807F5383}"/>
              </a:ext>
            </a:extLst>
          </p:cNvPr>
          <p:cNvSpPr>
            <a:spLocks noGrp="1"/>
          </p:cNvSpPr>
          <p:nvPr>
            <p:ph idx="1"/>
          </p:nvPr>
        </p:nvSpPr>
        <p:spPr/>
        <p:txBody>
          <a:bodyPr/>
          <a:lstStyle/>
          <a:p>
            <a:r>
              <a:rPr lang="en-US" dirty="0"/>
              <a:t>EC2 – Elastic Cloud Compute</a:t>
            </a:r>
          </a:p>
          <a:p>
            <a:r>
              <a:rPr lang="en-US" dirty="0"/>
              <a:t>ASG – Auto Scaling Group</a:t>
            </a:r>
          </a:p>
          <a:p>
            <a:r>
              <a:rPr lang="en-US" dirty="0"/>
              <a:t>ELB – Elastic Load Balancer</a:t>
            </a:r>
          </a:p>
          <a:p>
            <a:r>
              <a:rPr lang="en-US" dirty="0"/>
              <a:t>SG – Security Group</a:t>
            </a:r>
          </a:p>
          <a:p>
            <a:r>
              <a:rPr lang="en-US" dirty="0"/>
              <a:t>S3 – Simple Storage Service</a:t>
            </a:r>
          </a:p>
          <a:p>
            <a:r>
              <a:rPr lang="en-US" dirty="0"/>
              <a:t>EBS - Elastic </a:t>
            </a:r>
            <a:r>
              <a:rPr lang="en-US" dirty="0" err="1"/>
              <a:t>BeanStalk</a:t>
            </a:r>
            <a:endParaRPr lang="en-US" dirty="0"/>
          </a:p>
          <a:p>
            <a:r>
              <a:rPr lang="en-US" dirty="0"/>
              <a:t>ECS – Elastic Container Service</a:t>
            </a:r>
          </a:p>
          <a:p>
            <a:endParaRPr lang="en-US" dirty="0"/>
          </a:p>
          <a:p>
            <a:endParaRPr lang="en-US" dirty="0"/>
          </a:p>
          <a:p>
            <a:endParaRPr lang="en-US" dirty="0"/>
          </a:p>
        </p:txBody>
      </p:sp>
    </p:spTree>
    <p:extLst>
      <p:ext uri="{BB962C8B-B14F-4D97-AF65-F5344CB8AC3E}">
        <p14:creationId xmlns:p14="http://schemas.microsoft.com/office/powerpoint/2010/main" val="143057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7A234-8453-3B62-8F2F-F6033756731E}"/>
              </a:ext>
            </a:extLst>
          </p:cNvPr>
          <p:cNvSpPr>
            <a:spLocks noGrp="1"/>
          </p:cNvSpPr>
          <p:nvPr>
            <p:ph type="title"/>
          </p:nvPr>
        </p:nvSpPr>
        <p:spPr>
          <a:xfrm>
            <a:off x="1433384" y="965581"/>
            <a:ext cx="8983362" cy="2963868"/>
          </a:xfrm>
        </p:spPr>
        <p:txBody>
          <a:bodyPr vert="horz" lIns="91440" tIns="45720" rIns="91440" bIns="45720" rtlCol="0" anchor="b">
            <a:normAutofit/>
          </a:bodyPr>
          <a:lstStyle/>
          <a:p>
            <a:pPr algn="ctr"/>
            <a:r>
              <a:rPr lang="en-US" sz="11500" kern="1200" dirty="0">
                <a:solidFill>
                  <a:schemeClr val="tx1"/>
                </a:solidFill>
                <a:latin typeface="Arial" panose="020B0604020202020204" pitchFamily="34" charset="0"/>
                <a:cs typeface="Arial" panose="020B0604020202020204" pitchFamily="34" charset="0"/>
              </a:rPr>
              <a:t>CI/CD</a:t>
            </a:r>
          </a:p>
        </p:txBody>
      </p:sp>
    </p:spTree>
    <p:extLst>
      <p:ext uri="{BB962C8B-B14F-4D97-AF65-F5344CB8AC3E}">
        <p14:creationId xmlns:p14="http://schemas.microsoft.com/office/powerpoint/2010/main" val="3600429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Continuous Integration (CI)</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5"/>
            <a:ext cx="7231912" cy="4351338"/>
          </a:xfrm>
        </p:spPr>
        <p:txBody>
          <a:bodyPr>
            <a:normAutofit/>
          </a:bodyPr>
          <a:lstStyle/>
          <a:p>
            <a:r>
              <a:rPr lang="en-US" sz="2000" dirty="0">
                <a:latin typeface="Arial" panose="020B0604020202020204" pitchFamily="34" charset="0"/>
                <a:cs typeface="Arial" panose="020B0604020202020204" pitchFamily="34" charset="0"/>
              </a:rPr>
              <a:t>First, Developers push the code to a code repository after development. For </a:t>
            </a:r>
            <a:r>
              <a:rPr lang="en-US" sz="2000" dirty="0" err="1">
                <a:latin typeface="Arial" panose="020B0604020202020204" pitchFamily="34" charset="0"/>
                <a:cs typeface="Arial" panose="020B0604020202020204" pitchFamily="34" charset="0"/>
              </a:rPr>
              <a:t>eg</a:t>
            </a:r>
            <a:r>
              <a:rPr lang="en-US" sz="2000" dirty="0">
                <a:latin typeface="Arial" panose="020B0604020202020204" pitchFamily="34" charset="0"/>
                <a:cs typeface="Arial" panose="020B0604020202020204" pitchFamily="34" charset="0"/>
              </a:rPr>
              <a:t>: GitLab, GitHub, Bitbucket, etc.</a:t>
            </a:r>
          </a:p>
          <a:p>
            <a:r>
              <a:rPr lang="en-US" sz="2000" dirty="0">
                <a:latin typeface="Arial" panose="020B0604020202020204" pitchFamily="34" charset="0"/>
                <a:cs typeface="Arial" panose="020B0604020202020204" pitchFamily="34" charset="0"/>
              </a:rPr>
              <a:t>After pushing, code needs to be build and tested. </a:t>
            </a:r>
          </a:p>
          <a:p>
            <a:r>
              <a:rPr lang="en-US" sz="2000" dirty="0">
                <a:latin typeface="Arial" panose="020B0604020202020204" pitchFamily="34" charset="0"/>
                <a:cs typeface="Arial" panose="020B0604020202020204" pitchFamily="34" charset="0"/>
              </a:rPr>
              <a:t>The building and testing can be automated using build servers. i.e. </a:t>
            </a:r>
            <a:r>
              <a:rPr lang="en-US" sz="2000" dirty="0" err="1">
                <a:latin typeface="Arial" panose="020B0604020202020204" pitchFamily="34" charset="0"/>
                <a:cs typeface="Arial" panose="020B0604020202020204" pitchFamily="34" charset="0"/>
              </a:rPr>
              <a:t>CodeBuild</a:t>
            </a:r>
            <a:r>
              <a:rPr lang="en-US" sz="2000" dirty="0">
                <a:latin typeface="Arial" panose="020B0604020202020204" pitchFamily="34" charset="0"/>
                <a:cs typeface="Arial" panose="020B0604020202020204" pitchFamily="34" charset="0"/>
              </a:rPr>
              <a:t>, Jenkins, etc.</a:t>
            </a:r>
          </a:p>
          <a:p>
            <a:r>
              <a:rPr lang="en-US" sz="2000" dirty="0">
                <a:latin typeface="Arial" panose="020B0604020202020204" pitchFamily="34" charset="0"/>
                <a:cs typeface="Arial" panose="020B0604020202020204" pitchFamily="34" charset="0"/>
              </a:rPr>
              <a:t>The build/test output and feedback are sent to developers to check the test cases, which allows finding bugs and fix them.</a:t>
            </a:r>
          </a:p>
          <a:p>
            <a:r>
              <a:rPr lang="en-US" sz="2000" dirty="0">
                <a:latin typeface="Arial" panose="020B0604020202020204" pitchFamily="34" charset="0"/>
                <a:cs typeface="Arial" panose="020B0604020202020204" pitchFamily="34" charset="0"/>
              </a:rPr>
              <a:t>This provides faster delivery and often deployments of application.</a:t>
            </a:r>
          </a:p>
          <a:p>
            <a:endParaRPr lang="en-US" sz="2000" dirty="0">
              <a:latin typeface="Arial" panose="020B0604020202020204" pitchFamily="34" charset="0"/>
              <a:cs typeface="Arial" panose="020B0604020202020204" pitchFamily="34" charset="0"/>
            </a:endParaRPr>
          </a:p>
        </p:txBody>
      </p:sp>
      <p:pic>
        <p:nvPicPr>
          <p:cNvPr id="5" name="Graphic 4" descr="Web design outline">
            <a:extLst>
              <a:ext uri="{FF2B5EF4-FFF2-40B4-BE49-F238E27FC236}">
                <a16:creationId xmlns:a16="http://schemas.microsoft.com/office/drawing/2014/main" id="{47E4F6B4-FD7B-E51E-2870-FF9030D573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1815" y="3942056"/>
            <a:ext cx="467509" cy="467509"/>
          </a:xfrm>
          <a:prstGeom prst="rect">
            <a:avLst/>
          </a:prstGeom>
        </p:spPr>
      </p:pic>
      <p:pic>
        <p:nvPicPr>
          <p:cNvPr id="7" name="Graphic 6" descr="Box with solid fill">
            <a:extLst>
              <a:ext uri="{FF2B5EF4-FFF2-40B4-BE49-F238E27FC236}">
                <a16:creationId xmlns:a16="http://schemas.microsoft.com/office/drawing/2014/main" id="{3C01D301-57AE-8224-9CBD-9B4F837346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48370" y="4189686"/>
            <a:ext cx="914400" cy="914400"/>
          </a:xfrm>
          <a:prstGeom prst="rect">
            <a:avLst/>
          </a:prstGeom>
        </p:spPr>
      </p:pic>
      <p:pic>
        <p:nvPicPr>
          <p:cNvPr id="9" name="Graphic 8" descr="Server with solid fill">
            <a:extLst>
              <a:ext uri="{FF2B5EF4-FFF2-40B4-BE49-F238E27FC236}">
                <a16:creationId xmlns:a16="http://schemas.microsoft.com/office/drawing/2014/main" id="{8F5DD1F6-81A0-2E3B-8787-172220EFA8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40319" y="4189686"/>
            <a:ext cx="914400" cy="914400"/>
          </a:xfrm>
          <a:prstGeom prst="rect">
            <a:avLst/>
          </a:prstGeom>
        </p:spPr>
      </p:pic>
      <p:pic>
        <p:nvPicPr>
          <p:cNvPr id="11" name="Graphic 10" descr="Programmer male with solid fill">
            <a:extLst>
              <a:ext uri="{FF2B5EF4-FFF2-40B4-BE49-F238E27FC236}">
                <a16:creationId xmlns:a16="http://schemas.microsoft.com/office/drawing/2014/main" id="{5C3071C9-A2D3-52CC-1BF5-2DC43B90E6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3970" y="1912323"/>
            <a:ext cx="914400" cy="914400"/>
          </a:xfrm>
          <a:prstGeom prst="rect">
            <a:avLst/>
          </a:prstGeom>
        </p:spPr>
      </p:pic>
      <p:cxnSp>
        <p:nvCxnSpPr>
          <p:cNvPr id="13" name="Straight Arrow Connector 12">
            <a:extLst>
              <a:ext uri="{FF2B5EF4-FFF2-40B4-BE49-F238E27FC236}">
                <a16:creationId xmlns:a16="http://schemas.microsoft.com/office/drawing/2014/main" id="{5C79EE28-F2FD-0493-2253-6DE05F110128}"/>
              </a:ext>
            </a:extLst>
          </p:cNvPr>
          <p:cNvCxnSpPr/>
          <p:nvPr/>
        </p:nvCxnSpPr>
        <p:spPr>
          <a:xfrm flipV="1">
            <a:off x="9287219" y="2826723"/>
            <a:ext cx="1003951" cy="13352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3E6A2CC-D994-1182-63C9-7979A6F24F2E}"/>
              </a:ext>
            </a:extLst>
          </p:cNvPr>
          <p:cNvCxnSpPr>
            <a:stCxn id="11" idx="2"/>
            <a:endCxn id="5" idx="0"/>
          </p:cNvCxnSpPr>
          <p:nvPr/>
        </p:nvCxnSpPr>
        <p:spPr>
          <a:xfrm>
            <a:off x="10291170" y="2826723"/>
            <a:ext cx="914400" cy="1115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A3B4F05-459C-35CB-BA8A-6A0BA5E42A30}"/>
              </a:ext>
            </a:extLst>
          </p:cNvPr>
          <p:cNvCxnSpPr/>
          <p:nvPr/>
        </p:nvCxnSpPr>
        <p:spPr>
          <a:xfrm flipH="1">
            <a:off x="9610525" y="4649266"/>
            <a:ext cx="11378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4C243FD-D099-7CD9-4D6F-FAC6BA4AC4ED}"/>
              </a:ext>
            </a:extLst>
          </p:cNvPr>
          <p:cNvSpPr txBox="1"/>
          <p:nvPr/>
        </p:nvSpPr>
        <p:spPr>
          <a:xfrm>
            <a:off x="10461932" y="2132202"/>
            <a:ext cx="1200838" cy="369332"/>
          </a:xfrm>
          <a:prstGeom prst="rect">
            <a:avLst/>
          </a:prstGeom>
          <a:noFill/>
        </p:spPr>
        <p:txBody>
          <a:bodyPr wrap="square" rtlCol="0">
            <a:spAutoFit/>
          </a:bodyPr>
          <a:lstStyle/>
          <a:p>
            <a:r>
              <a:rPr lang="en-US" dirty="0"/>
              <a:t>Developer</a:t>
            </a:r>
          </a:p>
        </p:txBody>
      </p:sp>
      <p:sp>
        <p:nvSpPr>
          <p:cNvPr id="19" name="TextBox 18">
            <a:extLst>
              <a:ext uri="{FF2B5EF4-FFF2-40B4-BE49-F238E27FC236}">
                <a16:creationId xmlns:a16="http://schemas.microsoft.com/office/drawing/2014/main" id="{674F3ABB-DB88-2C4F-81D8-45051B5040A2}"/>
              </a:ext>
            </a:extLst>
          </p:cNvPr>
          <p:cNvSpPr txBox="1"/>
          <p:nvPr/>
        </p:nvSpPr>
        <p:spPr>
          <a:xfrm>
            <a:off x="8602383" y="3089072"/>
            <a:ext cx="1540413" cy="646331"/>
          </a:xfrm>
          <a:prstGeom prst="rect">
            <a:avLst/>
          </a:prstGeom>
          <a:noFill/>
        </p:spPr>
        <p:txBody>
          <a:bodyPr wrap="square" rtlCol="0">
            <a:spAutoFit/>
          </a:bodyPr>
          <a:lstStyle/>
          <a:p>
            <a:r>
              <a:rPr lang="en-US" dirty="0"/>
              <a:t>Build &amp; Test Output</a:t>
            </a:r>
          </a:p>
        </p:txBody>
      </p:sp>
      <p:sp>
        <p:nvSpPr>
          <p:cNvPr id="20" name="TextBox 19">
            <a:extLst>
              <a:ext uri="{FF2B5EF4-FFF2-40B4-BE49-F238E27FC236}">
                <a16:creationId xmlns:a16="http://schemas.microsoft.com/office/drawing/2014/main" id="{89A870ED-1739-C6E8-2C1E-50AA7A99284D}"/>
              </a:ext>
            </a:extLst>
          </p:cNvPr>
          <p:cNvSpPr txBox="1"/>
          <p:nvPr/>
        </p:nvSpPr>
        <p:spPr>
          <a:xfrm>
            <a:off x="10909530" y="3061701"/>
            <a:ext cx="1200838" cy="646331"/>
          </a:xfrm>
          <a:prstGeom prst="rect">
            <a:avLst/>
          </a:prstGeom>
          <a:noFill/>
        </p:spPr>
        <p:txBody>
          <a:bodyPr wrap="square" rtlCol="0">
            <a:spAutoFit/>
          </a:bodyPr>
          <a:lstStyle/>
          <a:p>
            <a:r>
              <a:rPr lang="en-US" dirty="0"/>
              <a:t>Push Code</a:t>
            </a:r>
          </a:p>
        </p:txBody>
      </p:sp>
      <p:sp>
        <p:nvSpPr>
          <p:cNvPr id="21" name="TextBox 20">
            <a:extLst>
              <a:ext uri="{FF2B5EF4-FFF2-40B4-BE49-F238E27FC236}">
                <a16:creationId xmlns:a16="http://schemas.microsoft.com/office/drawing/2014/main" id="{C0D0484B-5A18-44EB-3202-F03A30F8FAC3}"/>
              </a:ext>
            </a:extLst>
          </p:cNvPr>
          <p:cNvSpPr txBox="1"/>
          <p:nvPr/>
        </p:nvSpPr>
        <p:spPr>
          <a:xfrm>
            <a:off x="9690751" y="4244721"/>
            <a:ext cx="1200838" cy="338554"/>
          </a:xfrm>
          <a:prstGeom prst="rect">
            <a:avLst/>
          </a:prstGeom>
          <a:noFill/>
        </p:spPr>
        <p:txBody>
          <a:bodyPr wrap="square" rtlCol="0">
            <a:spAutoFit/>
          </a:bodyPr>
          <a:lstStyle/>
          <a:p>
            <a:r>
              <a:rPr lang="en-US" sz="1600" dirty="0"/>
              <a:t>Fetch code</a:t>
            </a:r>
          </a:p>
        </p:txBody>
      </p:sp>
      <p:sp>
        <p:nvSpPr>
          <p:cNvPr id="22" name="TextBox 21">
            <a:extLst>
              <a:ext uri="{FF2B5EF4-FFF2-40B4-BE49-F238E27FC236}">
                <a16:creationId xmlns:a16="http://schemas.microsoft.com/office/drawing/2014/main" id="{FF80A6D3-7D2F-65B1-1703-2CB2D5DF2898}"/>
              </a:ext>
            </a:extLst>
          </p:cNvPr>
          <p:cNvSpPr txBox="1"/>
          <p:nvPr/>
        </p:nvSpPr>
        <p:spPr>
          <a:xfrm>
            <a:off x="10675066" y="5002206"/>
            <a:ext cx="1289251" cy="369332"/>
          </a:xfrm>
          <a:prstGeom prst="rect">
            <a:avLst/>
          </a:prstGeom>
          <a:noFill/>
        </p:spPr>
        <p:txBody>
          <a:bodyPr wrap="square" rtlCol="0">
            <a:spAutoFit/>
          </a:bodyPr>
          <a:lstStyle/>
          <a:p>
            <a:r>
              <a:rPr lang="en-US" dirty="0"/>
              <a:t>Repository</a:t>
            </a:r>
          </a:p>
        </p:txBody>
      </p:sp>
      <p:sp>
        <p:nvSpPr>
          <p:cNvPr id="23" name="TextBox 22">
            <a:extLst>
              <a:ext uri="{FF2B5EF4-FFF2-40B4-BE49-F238E27FC236}">
                <a16:creationId xmlns:a16="http://schemas.microsoft.com/office/drawing/2014/main" id="{13FCEA83-AEB2-C039-1CAE-E17272DCEC95}"/>
              </a:ext>
            </a:extLst>
          </p:cNvPr>
          <p:cNvSpPr txBox="1"/>
          <p:nvPr/>
        </p:nvSpPr>
        <p:spPr>
          <a:xfrm>
            <a:off x="8686800" y="5002206"/>
            <a:ext cx="1455996" cy="369332"/>
          </a:xfrm>
          <a:prstGeom prst="rect">
            <a:avLst/>
          </a:prstGeom>
          <a:noFill/>
        </p:spPr>
        <p:txBody>
          <a:bodyPr wrap="square" rtlCol="0">
            <a:spAutoFit/>
          </a:bodyPr>
          <a:lstStyle/>
          <a:p>
            <a:r>
              <a:rPr lang="en-US" dirty="0"/>
              <a:t>Build Server</a:t>
            </a:r>
          </a:p>
        </p:txBody>
      </p:sp>
    </p:spTree>
    <p:extLst>
      <p:ext uri="{BB962C8B-B14F-4D97-AF65-F5344CB8AC3E}">
        <p14:creationId xmlns:p14="http://schemas.microsoft.com/office/powerpoint/2010/main" val="374838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Continuous Delivery (CD)</a:t>
            </a:r>
          </a:p>
        </p:txBody>
      </p:sp>
      <p:sp>
        <p:nvSpPr>
          <p:cNvPr id="3" name="Content Placeholder 2">
            <a:extLst>
              <a:ext uri="{FF2B5EF4-FFF2-40B4-BE49-F238E27FC236}">
                <a16:creationId xmlns:a16="http://schemas.microsoft.com/office/drawing/2014/main" id="{C3A3FF25-195E-6014-BF2D-84265F511739}"/>
              </a:ext>
            </a:extLst>
          </p:cNvPr>
          <p:cNvSpPr>
            <a:spLocks noGrp="1"/>
          </p:cNvSpPr>
          <p:nvPr>
            <p:ph idx="1"/>
          </p:nvPr>
        </p:nvSpPr>
        <p:spPr>
          <a:xfrm>
            <a:off x="838200" y="1825625"/>
            <a:ext cx="10515600" cy="2294819"/>
          </a:xfrm>
        </p:spPr>
        <p:txBody>
          <a:bodyPr>
            <a:normAutofit lnSpcReduction="10000"/>
          </a:bodyPr>
          <a:lstStyle/>
          <a:p>
            <a:r>
              <a:rPr lang="en-US" sz="2400" dirty="0">
                <a:latin typeface="Arial" panose="020B0604020202020204" pitchFamily="34" charset="0"/>
                <a:cs typeface="Arial" panose="020B0604020202020204" pitchFamily="34" charset="0"/>
              </a:rPr>
              <a:t>Ensures that the software can be released reliably whenever needed</a:t>
            </a:r>
          </a:p>
          <a:p>
            <a:r>
              <a:rPr lang="en-US" sz="2400" dirty="0">
                <a:latin typeface="Arial" panose="020B0604020202020204" pitchFamily="34" charset="0"/>
                <a:cs typeface="Arial" panose="020B0604020202020204" pitchFamily="34" charset="0"/>
              </a:rPr>
              <a:t>Ensures deployments happen often and are quick</a:t>
            </a:r>
          </a:p>
          <a:p>
            <a:r>
              <a:rPr lang="en-US" sz="2400" dirty="0">
                <a:latin typeface="Arial" panose="020B0604020202020204" pitchFamily="34" charset="0"/>
                <a:cs typeface="Arial" panose="020B0604020202020204" pitchFamily="34" charset="0"/>
              </a:rPr>
              <a:t>Shift away from “one release every 3* months” to “multiple releases a day”</a:t>
            </a:r>
          </a:p>
          <a:p>
            <a:r>
              <a:rPr lang="en-US" sz="2400" dirty="0">
                <a:latin typeface="Arial" panose="020B0604020202020204" pitchFamily="34" charset="0"/>
                <a:cs typeface="Arial" panose="020B0604020202020204" pitchFamily="34" charset="0"/>
              </a:rPr>
              <a:t>This means automated deployment (e.g. </a:t>
            </a:r>
            <a:r>
              <a:rPr lang="en-US" sz="2400" dirty="0" err="1">
                <a:latin typeface="Arial" panose="020B0604020202020204" pitchFamily="34" charset="0"/>
                <a:cs typeface="Arial" panose="020B0604020202020204" pitchFamily="34" charset="0"/>
              </a:rPr>
              <a:t>CodeDeploy</a:t>
            </a:r>
            <a:r>
              <a:rPr lang="en-US" sz="2400" dirty="0">
                <a:latin typeface="Arial" panose="020B0604020202020204" pitchFamily="34" charset="0"/>
                <a:cs typeface="Arial" panose="020B0604020202020204" pitchFamily="34" charset="0"/>
              </a:rPr>
              <a:t>, Jenkins CD, Spinnaker, etc.)</a:t>
            </a:r>
          </a:p>
        </p:txBody>
      </p:sp>
      <p:pic>
        <p:nvPicPr>
          <p:cNvPr id="5" name="Graphic 4" descr="Server outline">
            <a:extLst>
              <a:ext uri="{FF2B5EF4-FFF2-40B4-BE49-F238E27FC236}">
                <a16:creationId xmlns:a16="http://schemas.microsoft.com/office/drawing/2014/main" id="{B29C1EA3-50DF-4915-EFFD-A6EB80EA15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40046" y="3847756"/>
            <a:ext cx="914400" cy="914400"/>
          </a:xfrm>
          <a:prstGeom prst="rect">
            <a:avLst/>
          </a:prstGeom>
        </p:spPr>
      </p:pic>
      <p:grpSp>
        <p:nvGrpSpPr>
          <p:cNvPr id="12" name="Group 11">
            <a:extLst>
              <a:ext uri="{FF2B5EF4-FFF2-40B4-BE49-F238E27FC236}">
                <a16:creationId xmlns:a16="http://schemas.microsoft.com/office/drawing/2014/main" id="{A97C920B-C38C-0F52-4CE9-1BFA37735710}"/>
              </a:ext>
            </a:extLst>
          </p:cNvPr>
          <p:cNvGrpSpPr/>
          <p:nvPr/>
        </p:nvGrpSpPr>
        <p:grpSpPr>
          <a:xfrm>
            <a:off x="2894482" y="4331422"/>
            <a:ext cx="914400" cy="1162030"/>
            <a:chOff x="10748370" y="3781415"/>
            <a:chExt cx="914400" cy="1162030"/>
          </a:xfrm>
        </p:grpSpPr>
        <p:pic>
          <p:nvPicPr>
            <p:cNvPr id="8" name="Graphic 7" descr="Web design outline">
              <a:extLst>
                <a:ext uri="{FF2B5EF4-FFF2-40B4-BE49-F238E27FC236}">
                  <a16:creationId xmlns:a16="http://schemas.microsoft.com/office/drawing/2014/main" id="{8B74EB99-75B8-CCDF-2D86-B6D447003F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71815" y="3781415"/>
              <a:ext cx="467509" cy="467509"/>
            </a:xfrm>
            <a:prstGeom prst="rect">
              <a:avLst/>
            </a:prstGeom>
          </p:spPr>
        </p:pic>
        <p:pic>
          <p:nvPicPr>
            <p:cNvPr id="9" name="Graphic 8" descr="Box with solid fill">
              <a:extLst>
                <a:ext uri="{FF2B5EF4-FFF2-40B4-BE49-F238E27FC236}">
                  <a16:creationId xmlns:a16="http://schemas.microsoft.com/office/drawing/2014/main" id="{D48C03B9-3777-1AC1-0AB0-724BEF2359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48370" y="4029045"/>
              <a:ext cx="914400" cy="914400"/>
            </a:xfrm>
            <a:prstGeom prst="rect">
              <a:avLst/>
            </a:prstGeom>
          </p:spPr>
        </p:pic>
      </p:grpSp>
      <p:pic>
        <p:nvPicPr>
          <p:cNvPr id="10" name="Graphic 9" descr="Server with solid fill">
            <a:extLst>
              <a:ext uri="{FF2B5EF4-FFF2-40B4-BE49-F238E27FC236}">
                <a16:creationId xmlns:a16="http://schemas.microsoft.com/office/drawing/2014/main" id="{B7D50A9D-0649-F42F-BB2A-C7336E7884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94043" y="4583436"/>
            <a:ext cx="914400" cy="914400"/>
          </a:xfrm>
          <a:prstGeom prst="rect">
            <a:avLst/>
          </a:prstGeom>
        </p:spPr>
      </p:pic>
      <p:pic>
        <p:nvPicPr>
          <p:cNvPr id="11" name="Graphic 10" descr="Programmer male with solid fill">
            <a:extLst>
              <a:ext uri="{FF2B5EF4-FFF2-40B4-BE49-F238E27FC236}">
                <a16:creationId xmlns:a16="http://schemas.microsoft.com/office/drawing/2014/main" id="{87170E9B-6D97-D6D1-18B3-5B6307E91F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6311" y="4404568"/>
            <a:ext cx="914400" cy="914400"/>
          </a:xfrm>
          <a:prstGeom prst="rect">
            <a:avLst/>
          </a:prstGeom>
        </p:spPr>
      </p:pic>
      <p:pic>
        <p:nvPicPr>
          <p:cNvPr id="13" name="Graphic 12" descr="Server with solid fill">
            <a:extLst>
              <a:ext uri="{FF2B5EF4-FFF2-40B4-BE49-F238E27FC236}">
                <a16:creationId xmlns:a16="http://schemas.microsoft.com/office/drawing/2014/main" id="{D199492A-7916-C5FB-4EBD-10419B7B84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1088" y="4579052"/>
            <a:ext cx="914400" cy="914400"/>
          </a:xfrm>
          <a:prstGeom prst="rect">
            <a:avLst/>
          </a:prstGeom>
        </p:spPr>
      </p:pic>
      <p:pic>
        <p:nvPicPr>
          <p:cNvPr id="14" name="Graphic 13" descr="Server outline">
            <a:extLst>
              <a:ext uri="{FF2B5EF4-FFF2-40B4-BE49-F238E27FC236}">
                <a16:creationId xmlns:a16="http://schemas.microsoft.com/office/drawing/2014/main" id="{A377B331-B28F-EB35-5CE3-733FD125BC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8373" y="3847756"/>
            <a:ext cx="914400" cy="914400"/>
          </a:xfrm>
          <a:prstGeom prst="rect">
            <a:avLst/>
          </a:prstGeom>
        </p:spPr>
      </p:pic>
      <p:pic>
        <p:nvPicPr>
          <p:cNvPr id="15" name="Graphic 14" descr="Server outline">
            <a:extLst>
              <a:ext uri="{FF2B5EF4-FFF2-40B4-BE49-F238E27FC236}">
                <a16:creationId xmlns:a16="http://schemas.microsoft.com/office/drawing/2014/main" id="{F9EC8D8A-A98B-CED2-6B63-AE352B71E4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40046" y="4914556"/>
            <a:ext cx="914400" cy="914400"/>
          </a:xfrm>
          <a:prstGeom prst="rect">
            <a:avLst/>
          </a:prstGeom>
        </p:spPr>
      </p:pic>
      <p:pic>
        <p:nvPicPr>
          <p:cNvPr id="16" name="Graphic 15" descr="Server outline">
            <a:extLst>
              <a:ext uri="{FF2B5EF4-FFF2-40B4-BE49-F238E27FC236}">
                <a16:creationId xmlns:a16="http://schemas.microsoft.com/office/drawing/2014/main" id="{FFBB605E-7E5E-8C8E-39A1-2F91F70AC7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8373" y="4914556"/>
            <a:ext cx="914400" cy="914400"/>
          </a:xfrm>
          <a:prstGeom prst="rect">
            <a:avLst/>
          </a:prstGeom>
        </p:spPr>
      </p:pic>
      <p:cxnSp>
        <p:nvCxnSpPr>
          <p:cNvPr id="18" name="Straight Arrow Connector 17">
            <a:extLst>
              <a:ext uri="{FF2B5EF4-FFF2-40B4-BE49-F238E27FC236}">
                <a16:creationId xmlns:a16="http://schemas.microsoft.com/office/drawing/2014/main" id="{1F5EC305-5146-70AD-32E4-34E05C34F8B5}"/>
              </a:ext>
            </a:extLst>
          </p:cNvPr>
          <p:cNvCxnSpPr/>
          <p:nvPr/>
        </p:nvCxnSpPr>
        <p:spPr>
          <a:xfrm>
            <a:off x="1870711" y="5036252"/>
            <a:ext cx="10237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8FF541B-11F3-91D4-D4B9-35F2CA241E46}"/>
              </a:ext>
            </a:extLst>
          </p:cNvPr>
          <p:cNvCxnSpPr>
            <a:cxnSpLocks/>
          </p:cNvCxnSpPr>
          <p:nvPr/>
        </p:nvCxnSpPr>
        <p:spPr>
          <a:xfrm>
            <a:off x="3894667" y="5036252"/>
            <a:ext cx="99937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3C0C55F8-A8EE-7924-DBC7-D48FD7D85227}"/>
              </a:ext>
            </a:extLst>
          </p:cNvPr>
          <p:cNvCxnSpPr/>
          <p:nvPr/>
        </p:nvCxnSpPr>
        <p:spPr>
          <a:xfrm>
            <a:off x="5808443" y="5036252"/>
            <a:ext cx="8126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2210188F-F228-2999-A813-8124B7A018B0}"/>
              </a:ext>
            </a:extLst>
          </p:cNvPr>
          <p:cNvCxnSpPr/>
          <p:nvPr/>
        </p:nvCxnSpPr>
        <p:spPr>
          <a:xfrm flipV="1">
            <a:off x="7535488" y="4304956"/>
            <a:ext cx="1004558" cy="73129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Elbow Connector 26">
            <a:extLst>
              <a:ext uri="{FF2B5EF4-FFF2-40B4-BE49-F238E27FC236}">
                <a16:creationId xmlns:a16="http://schemas.microsoft.com/office/drawing/2014/main" id="{9598DE90-FCCD-5DDA-09CF-40FD97145DF4}"/>
              </a:ext>
            </a:extLst>
          </p:cNvPr>
          <p:cNvCxnSpPr/>
          <p:nvPr/>
        </p:nvCxnSpPr>
        <p:spPr>
          <a:xfrm>
            <a:off x="7535488" y="5036252"/>
            <a:ext cx="1004558" cy="4572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29D1282-9ECB-1CB1-5724-4360C7AB2263}"/>
              </a:ext>
            </a:extLst>
          </p:cNvPr>
          <p:cNvCxnSpPr>
            <a:endCxn id="14" idx="1"/>
          </p:cNvCxnSpPr>
          <p:nvPr/>
        </p:nvCxnSpPr>
        <p:spPr>
          <a:xfrm>
            <a:off x="9454446" y="4304956"/>
            <a:ext cx="473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AF83B84F-11D3-6BA7-4F8C-7F0DC413A9D2}"/>
              </a:ext>
            </a:extLst>
          </p:cNvPr>
          <p:cNvCxnSpPr>
            <a:endCxn id="16" idx="1"/>
          </p:cNvCxnSpPr>
          <p:nvPr/>
        </p:nvCxnSpPr>
        <p:spPr>
          <a:xfrm>
            <a:off x="9454446" y="5371756"/>
            <a:ext cx="47392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CF12523E-32FC-9087-388B-24A3F78E59DA}"/>
              </a:ext>
            </a:extLst>
          </p:cNvPr>
          <p:cNvSpPr txBox="1"/>
          <p:nvPr/>
        </p:nvSpPr>
        <p:spPr>
          <a:xfrm>
            <a:off x="810446" y="5371756"/>
            <a:ext cx="1206129" cy="369332"/>
          </a:xfrm>
          <a:prstGeom prst="rect">
            <a:avLst/>
          </a:prstGeom>
          <a:noFill/>
        </p:spPr>
        <p:txBody>
          <a:bodyPr wrap="square" rtlCol="0">
            <a:spAutoFit/>
          </a:bodyPr>
          <a:lstStyle/>
          <a:p>
            <a:r>
              <a:rPr lang="en-US" dirty="0"/>
              <a:t>Developer</a:t>
            </a:r>
          </a:p>
        </p:txBody>
      </p:sp>
      <p:sp>
        <p:nvSpPr>
          <p:cNvPr id="33" name="TextBox 32">
            <a:extLst>
              <a:ext uri="{FF2B5EF4-FFF2-40B4-BE49-F238E27FC236}">
                <a16:creationId xmlns:a16="http://schemas.microsoft.com/office/drawing/2014/main" id="{37B09CDC-9130-28B8-D3AB-B5C44B32C7D3}"/>
              </a:ext>
            </a:extLst>
          </p:cNvPr>
          <p:cNvSpPr txBox="1"/>
          <p:nvPr/>
        </p:nvSpPr>
        <p:spPr>
          <a:xfrm>
            <a:off x="2783796" y="5371756"/>
            <a:ext cx="1297602" cy="646331"/>
          </a:xfrm>
          <a:prstGeom prst="rect">
            <a:avLst/>
          </a:prstGeom>
          <a:noFill/>
        </p:spPr>
        <p:txBody>
          <a:bodyPr wrap="square" rtlCol="0">
            <a:spAutoFit/>
          </a:bodyPr>
          <a:lstStyle/>
          <a:p>
            <a:pPr algn="ctr"/>
            <a:r>
              <a:rPr lang="en-US" dirty="0"/>
              <a:t>Code Repository</a:t>
            </a:r>
          </a:p>
        </p:txBody>
      </p:sp>
      <p:sp>
        <p:nvSpPr>
          <p:cNvPr id="34" name="TextBox 33">
            <a:extLst>
              <a:ext uri="{FF2B5EF4-FFF2-40B4-BE49-F238E27FC236}">
                <a16:creationId xmlns:a16="http://schemas.microsoft.com/office/drawing/2014/main" id="{A8E2C294-C7CD-2C21-2B4D-2929FC094A3E}"/>
              </a:ext>
            </a:extLst>
          </p:cNvPr>
          <p:cNvSpPr txBox="1"/>
          <p:nvPr/>
        </p:nvSpPr>
        <p:spPr>
          <a:xfrm>
            <a:off x="4692897" y="5489069"/>
            <a:ext cx="1454263" cy="369332"/>
          </a:xfrm>
          <a:prstGeom prst="rect">
            <a:avLst/>
          </a:prstGeom>
          <a:noFill/>
        </p:spPr>
        <p:txBody>
          <a:bodyPr wrap="square" rtlCol="0">
            <a:spAutoFit/>
          </a:bodyPr>
          <a:lstStyle/>
          <a:p>
            <a:pPr algn="ctr"/>
            <a:r>
              <a:rPr lang="en-US" dirty="0"/>
              <a:t>Build Server</a:t>
            </a:r>
          </a:p>
        </p:txBody>
      </p:sp>
      <p:sp>
        <p:nvSpPr>
          <p:cNvPr id="35" name="TextBox 34">
            <a:extLst>
              <a:ext uri="{FF2B5EF4-FFF2-40B4-BE49-F238E27FC236}">
                <a16:creationId xmlns:a16="http://schemas.microsoft.com/office/drawing/2014/main" id="{A3646E0B-57AA-CB04-FECE-16638B3BB582}"/>
              </a:ext>
            </a:extLst>
          </p:cNvPr>
          <p:cNvSpPr txBox="1"/>
          <p:nvPr/>
        </p:nvSpPr>
        <p:spPr>
          <a:xfrm>
            <a:off x="6383559" y="5438155"/>
            <a:ext cx="1454263" cy="646331"/>
          </a:xfrm>
          <a:prstGeom prst="rect">
            <a:avLst/>
          </a:prstGeom>
          <a:noFill/>
        </p:spPr>
        <p:txBody>
          <a:bodyPr wrap="square" rtlCol="0">
            <a:spAutoFit/>
          </a:bodyPr>
          <a:lstStyle/>
          <a:p>
            <a:pPr algn="ctr"/>
            <a:r>
              <a:rPr lang="en-US" dirty="0"/>
              <a:t>Deployment Server</a:t>
            </a:r>
          </a:p>
        </p:txBody>
      </p:sp>
      <p:sp>
        <p:nvSpPr>
          <p:cNvPr id="36" name="TextBox 35">
            <a:extLst>
              <a:ext uri="{FF2B5EF4-FFF2-40B4-BE49-F238E27FC236}">
                <a16:creationId xmlns:a16="http://schemas.microsoft.com/office/drawing/2014/main" id="{754664DC-079A-655D-0249-BB61E9554B74}"/>
              </a:ext>
            </a:extLst>
          </p:cNvPr>
          <p:cNvSpPr txBox="1"/>
          <p:nvPr/>
        </p:nvSpPr>
        <p:spPr>
          <a:xfrm>
            <a:off x="8311749" y="5779885"/>
            <a:ext cx="1454263" cy="646331"/>
          </a:xfrm>
          <a:prstGeom prst="rect">
            <a:avLst/>
          </a:prstGeom>
          <a:noFill/>
        </p:spPr>
        <p:txBody>
          <a:bodyPr wrap="square" rtlCol="0">
            <a:spAutoFit/>
          </a:bodyPr>
          <a:lstStyle/>
          <a:p>
            <a:pPr algn="ctr"/>
            <a:r>
              <a:rPr lang="en-US" dirty="0"/>
              <a:t>Application Server v1</a:t>
            </a:r>
          </a:p>
        </p:txBody>
      </p:sp>
      <p:sp>
        <p:nvSpPr>
          <p:cNvPr id="37" name="TextBox 36">
            <a:extLst>
              <a:ext uri="{FF2B5EF4-FFF2-40B4-BE49-F238E27FC236}">
                <a16:creationId xmlns:a16="http://schemas.microsoft.com/office/drawing/2014/main" id="{67E48553-024C-EFD9-8C6D-01B47E99C9F6}"/>
              </a:ext>
            </a:extLst>
          </p:cNvPr>
          <p:cNvSpPr txBox="1"/>
          <p:nvPr/>
        </p:nvSpPr>
        <p:spPr>
          <a:xfrm>
            <a:off x="9766012" y="5774015"/>
            <a:ext cx="1454263" cy="646331"/>
          </a:xfrm>
          <a:prstGeom prst="rect">
            <a:avLst/>
          </a:prstGeom>
          <a:noFill/>
        </p:spPr>
        <p:txBody>
          <a:bodyPr wrap="square" rtlCol="0">
            <a:spAutoFit/>
          </a:bodyPr>
          <a:lstStyle/>
          <a:p>
            <a:pPr algn="ctr"/>
            <a:r>
              <a:rPr lang="en-US" dirty="0"/>
              <a:t>Application Server v2</a:t>
            </a:r>
          </a:p>
        </p:txBody>
      </p:sp>
    </p:spTree>
    <p:extLst>
      <p:ext uri="{BB962C8B-B14F-4D97-AF65-F5344CB8AC3E}">
        <p14:creationId xmlns:p14="http://schemas.microsoft.com/office/powerpoint/2010/main" val="261185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8864-0FF7-4349-8AF4-A1CA51F50313}"/>
              </a:ext>
            </a:extLst>
          </p:cNvPr>
          <p:cNvSpPr>
            <a:spLocks noGrp="1"/>
          </p:cNvSpPr>
          <p:nvPr>
            <p:ph type="title"/>
          </p:nvPr>
        </p:nvSpPr>
        <p:spPr>
          <a:xfrm>
            <a:off x="680156" y="173214"/>
            <a:ext cx="10515600" cy="1325563"/>
          </a:xfrm>
        </p:spPr>
        <p:txBody>
          <a:bodyPr/>
          <a:lstStyle/>
          <a:p>
            <a:r>
              <a:rPr lang="en-US" dirty="0">
                <a:latin typeface="Arial" panose="020B0604020202020204" pitchFamily="34" charset="0"/>
                <a:cs typeface="Arial" panose="020B0604020202020204" pitchFamily="34" charset="0"/>
              </a:rPr>
              <a:t>Technology Stack for CICD</a:t>
            </a:r>
          </a:p>
        </p:txBody>
      </p:sp>
      <p:grpSp>
        <p:nvGrpSpPr>
          <p:cNvPr id="7" name="Group 6">
            <a:extLst>
              <a:ext uri="{FF2B5EF4-FFF2-40B4-BE49-F238E27FC236}">
                <a16:creationId xmlns:a16="http://schemas.microsoft.com/office/drawing/2014/main" id="{412B6CE4-9C83-CA26-2500-689BB1BC555F}"/>
              </a:ext>
            </a:extLst>
          </p:cNvPr>
          <p:cNvGrpSpPr/>
          <p:nvPr/>
        </p:nvGrpSpPr>
        <p:grpSpPr>
          <a:xfrm>
            <a:off x="1736659" y="2085312"/>
            <a:ext cx="8402594" cy="4315489"/>
            <a:chOff x="1544595" y="1689895"/>
            <a:chExt cx="9229339" cy="4797402"/>
          </a:xfrm>
        </p:grpSpPr>
        <p:pic>
          <p:nvPicPr>
            <p:cNvPr id="5" name="Picture 4" descr="A diagram of a software project&#10;&#10;Description automatically generated">
              <a:extLst>
                <a:ext uri="{FF2B5EF4-FFF2-40B4-BE49-F238E27FC236}">
                  <a16:creationId xmlns:a16="http://schemas.microsoft.com/office/drawing/2014/main" id="{EAD0CA73-3DFA-5E97-6FE9-5F33E4E4E887}"/>
                </a:ext>
              </a:extLst>
            </p:cNvPr>
            <p:cNvPicPr>
              <a:picLocks noChangeAspect="1"/>
            </p:cNvPicPr>
            <p:nvPr/>
          </p:nvPicPr>
          <p:blipFill rotWithShape="1">
            <a:blip r:embed="rId2"/>
            <a:srcRect/>
            <a:stretch/>
          </p:blipFill>
          <p:spPr>
            <a:xfrm>
              <a:off x="1557867" y="1689895"/>
              <a:ext cx="9216067" cy="4691815"/>
            </a:xfrm>
            <a:prstGeom prst="rect">
              <a:avLst/>
            </a:prstGeom>
          </p:spPr>
        </p:pic>
        <p:sp>
          <p:nvSpPr>
            <p:cNvPr id="6" name="Freeform 5">
              <a:extLst>
                <a:ext uri="{FF2B5EF4-FFF2-40B4-BE49-F238E27FC236}">
                  <a16:creationId xmlns:a16="http://schemas.microsoft.com/office/drawing/2014/main" id="{67D676B4-A56D-354A-F723-A880181368F2}"/>
                </a:ext>
              </a:extLst>
            </p:cNvPr>
            <p:cNvSpPr/>
            <p:nvPr/>
          </p:nvSpPr>
          <p:spPr>
            <a:xfrm>
              <a:off x="1544595" y="6042454"/>
              <a:ext cx="4930346" cy="444843"/>
            </a:xfrm>
            <a:custGeom>
              <a:avLst/>
              <a:gdLst>
                <a:gd name="connsiteX0" fmla="*/ 12356 w 4930346"/>
                <a:gd name="connsiteY0" fmla="*/ 0 h 444843"/>
                <a:gd name="connsiteX1" fmla="*/ 0 w 4930346"/>
                <a:gd name="connsiteY1" fmla="*/ 444843 h 444843"/>
                <a:gd name="connsiteX2" fmla="*/ 4930346 w 4930346"/>
                <a:gd name="connsiteY2" fmla="*/ 395416 h 444843"/>
                <a:gd name="connsiteX3" fmla="*/ 4707924 w 4930346"/>
                <a:gd name="connsiteY3" fmla="*/ 321276 h 444843"/>
                <a:gd name="connsiteX4" fmla="*/ 3842951 w 4930346"/>
                <a:gd name="connsiteY4" fmla="*/ 247135 h 444843"/>
                <a:gd name="connsiteX5" fmla="*/ 12356 w 4930346"/>
                <a:gd name="connsiteY5" fmla="*/ 0 h 4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0346" h="444843">
                  <a:moveTo>
                    <a:pt x="12356" y="0"/>
                  </a:moveTo>
                  <a:lnTo>
                    <a:pt x="0" y="444843"/>
                  </a:lnTo>
                  <a:lnTo>
                    <a:pt x="4930346" y="395416"/>
                  </a:lnTo>
                  <a:lnTo>
                    <a:pt x="4707924" y="321276"/>
                  </a:lnTo>
                  <a:lnTo>
                    <a:pt x="3842951" y="247135"/>
                  </a:lnTo>
                  <a:lnTo>
                    <a:pt x="12356" y="0"/>
                  </a:lnTo>
                  <a:close/>
                </a:path>
              </a:pathLst>
            </a:cu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455439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18838</TotalTime>
  <Words>1832</Words>
  <Application>Microsoft Macintosh PowerPoint</Application>
  <PresentationFormat>Widescreen</PresentationFormat>
  <Paragraphs>216</Paragraphs>
  <Slides>44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Amazon Ember</vt:lpstr>
      <vt:lpstr>Aptos</vt:lpstr>
      <vt:lpstr>Arial</vt:lpstr>
      <vt:lpstr>Barlow Light</vt:lpstr>
      <vt:lpstr>Gill Sans MT</vt:lpstr>
      <vt:lpstr>Wingdings 2</vt:lpstr>
      <vt:lpstr>Dividend</vt:lpstr>
      <vt:lpstr>Deployment of Application with CI/CD pipeline</vt:lpstr>
      <vt:lpstr>Introduction</vt:lpstr>
      <vt:lpstr>Agenda</vt:lpstr>
      <vt:lpstr>Outcome</vt:lpstr>
      <vt:lpstr>Aws terminology</vt:lpstr>
      <vt:lpstr>CI/CD</vt:lpstr>
      <vt:lpstr>Continuous Integration (CI)</vt:lpstr>
      <vt:lpstr>Continuous Delivery (CD)</vt:lpstr>
      <vt:lpstr>Technology Stack for CICD</vt:lpstr>
      <vt:lpstr>Code Repository</vt:lpstr>
      <vt:lpstr>CodeCommit – Deprecation</vt:lpstr>
      <vt:lpstr>What is GIT?</vt:lpstr>
      <vt:lpstr>AWS Code Pipeline</vt:lpstr>
      <vt:lpstr>AWS Code Pipeline</vt:lpstr>
      <vt:lpstr>Technology Stack for CICD</vt:lpstr>
      <vt:lpstr>Code Pipeline - Artifacts</vt:lpstr>
      <vt:lpstr>Code Pipeline - Troubleshooting</vt:lpstr>
      <vt:lpstr>AWS CodeBuild</vt:lpstr>
      <vt:lpstr>AWS CodeBuild</vt:lpstr>
      <vt:lpstr>AWS CodeBuild (Cont.)</vt:lpstr>
      <vt:lpstr>CodeBuild – buildspec.yml</vt:lpstr>
      <vt:lpstr>AWS CodeDeploy</vt:lpstr>
      <vt:lpstr>AWS CodeDeploy</vt:lpstr>
      <vt:lpstr>CodeDeploy – EC2/On-premises Platform</vt:lpstr>
      <vt:lpstr>CodeDeploy – In-Place Deployment</vt:lpstr>
      <vt:lpstr>CodeDeploy – In-Place Deployments</vt:lpstr>
      <vt:lpstr>CodeDeploy – In-Place Deployment Hooks (KB)</vt:lpstr>
      <vt:lpstr>CodeDeploy – EC2 Deployment Hooks (KB)</vt:lpstr>
      <vt:lpstr>CodeDeploy – Deployment Hooks Example</vt:lpstr>
      <vt:lpstr>CodeDeploy – Blue-Green Deployment</vt:lpstr>
      <vt:lpstr>CodeDeploy – Blue/Green Deployments</vt:lpstr>
      <vt:lpstr>CodeDeploy – Blue/Green Deployments Instance Termination</vt:lpstr>
      <vt:lpstr>CodeDeploy – Blue/Green Deployment Hooks</vt:lpstr>
      <vt:lpstr>CodeDeploy – Deployment Configuration</vt:lpstr>
      <vt:lpstr>CodeDeploy - Agent</vt:lpstr>
      <vt:lpstr>AWS  CodeGuru</vt:lpstr>
      <vt:lpstr>Amazon CodeGuru</vt:lpstr>
      <vt:lpstr>Amazon CodeGuru Reviewer</vt:lpstr>
      <vt:lpstr>Amazon CodeGuru Profiler</vt:lpstr>
      <vt:lpstr>Labs</vt:lpstr>
      <vt:lpstr>Lab Requirements</vt:lpstr>
      <vt:lpstr>ELASTIC BEANSTALK</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Sue Ricketts</dc:creator>
  <cp:lastModifiedBy>Sue Ricketts</cp:lastModifiedBy>
  <cp:revision>31</cp:revision>
  <dcterms:created xsi:type="dcterms:W3CDTF">2024-08-24T08:50:52Z</dcterms:created>
  <dcterms:modified xsi:type="dcterms:W3CDTF">2024-09-08T18:27:59Z</dcterms:modified>
</cp:coreProperties>
</file>